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321" r:id="rId2"/>
    <p:sldId id="322" r:id="rId3"/>
    <p:sldId id="323" r:id="rId4"/>
    <p:sldId id="324" r:id="rId5"/>
    <p:sldId id="320" r:id="rId6"/>
    <p:sldId id="285" r:id="rId7"/>
    <p:sldId id="310" r:id="rId8"/>
    <p:sldId id="325" r:id="rId9"/>
    <p:sldId id="327" r:id="rId10"/>
    <p:sldId id="328" r:id="rId11"/>
    <p:sldId id="329" r:id="rId12"/>
    <p:sldId id="326" r:id="rId13"/>
    <p:sldId id="377" r:id="rId14"/>
    <p:sldId id="331" r:id="rId15"/>
    <p:sldId id="332" r:id="rId16"/>
    <p:sldId id="335" r:id="rId17"/>
    <p:sldId id="339" r:id="rId18"/>
    <p:sldId id="340" r:id="rId19"/>
    <p:sldId id="342" r:id="rId20"/>
    <p:sldId id="341" r:id="rId21"/>
    <p:sldId id="343" r:id="rId22"/>
    <p:sldId id="346" r:id="rId23"/>
    <p:sldId id="347" r:id="rId24"/>
    <p:sldId id="349" r:id="rId25"/>
    <p:sldId id="348" r:id="rId26"/>
    <p:sldId id="352" r:id="rId27"/>
    <p:sldId id="350" r:id="rId28"/>
    <p:sldId id="353" r:id="rId29"/>
    <p:sldId id="376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70" r:id="rId61"/>
    <p:sldId id="271" r:id="rId62"/>
    <p:sldId id="272" r:id="rId63"/>
    <p:sldId id="273" r:id="rId64"/>
    <p:sldId id="274" r:id="rId65"/>
    <p:sldId id="315" r:id="rId6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B37"/>
    <a:srgbClr val="FB2938"/>
    <a:srgbClr val="F3B001"/>
    <a:srgbClr val="F5F6F6"/>
    <a:srgbClr val="E5E8E8"/>
    <a:srgbClr val="53535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3"/>
    <p:restoredTop sz="94783" autoAdjust="0"/>
  </p:normalViewPr>
  <p:slideViewPr>
    <p:cSldViewPr snapToGrid="0" snapToObjects="1">
      <p:cViewPr varScale="1">
        <p:scale>
          <a:sx n="154" d="100"/>
          <a:sy n="154" d="100"/>
        </p:scale>
        <p:origin x="3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4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Q_yK8kRCaA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/511700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platform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6d71689b5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Я бы сказал что команда Android имела достаточный опыт чтобы знать с чем могут столкнуться разработчики, к первому релизу уже заложили параметры на которые можно закладывать свое приложение - квалифаеры. Это и текущая локаль системы, ширина экрана, ориентация устройства, плотность пикселей, конечно же и версия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Верстка делается не в пикселях, а в относительных точках. Это сделано для того, чтобы на экранах с разной плотностью (слышали же ретина и не ретина), одна верстка выглядела одинаково и не “мылилась”. Могу сказать что для разработчика прям классно, а вот многим дизайнером это понять сложно).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Сами разработчики не сразу, но сделали начали разрабатывать компоненты, которые поддерживают старое API. Ранее библиотеки называли support-library, сейчас же предпочтительно использовать androidx-библиотеки, компоненты которых пытаются перенести новый функционал на старые версии Android или, позволяют вам использовать сразу новое API компонентов, а сам компонент проследит за тем, чтобы это не сломало работу на старых андроидах. Они еще поддерживают специальные режимы для слабовидящих, о чем мало кто задумывается.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Но это компоненты. есть также библиотеки и “сервисы”, которые пишут команда Android, Google и Firebase. Как пример привел бы библиотеку по определению местоположения. У меня на эту тему даже есть больной опыт. Когда надо было поддерживать андроиды с 4 API, общение со всеми сенсорами надо было было делать самому. При этом если ты постоянно использует GPS, то сажаешь батарейку, а если к GPS подключаешься изредка - то он не успевает прогреться. Приходилось ориентироваться на разные датчики (магнитное поле земли, переключение интернета), чтобы включать или выключать GPS в фоне. Все это еще осложнялось тем, что API по геолокации андроида тоже зависело от версии Android. Сейчас же - у гугл есть оптимизированная библиотека по определению геолокации.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Команда Android помимо того что делает инструменты устраивает митапы, есть шоу на ютубах. Троллят людей в твиттере)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Также появилось много людей, которые, кажется, знают андроид лучше самих разработчиков Jake Wharton и его команда из Square, библиотеки от команд AirBnb. Все их библиотеки упрощают жизнь и позволят быстро накидать вполне симпатичное приложение.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Ну, и за 10 лет, сообщество столкнулось с большим количеством проблем. И решило их)</a:t>
            </a:r>
            <a:br>
              <a:rPr lang="ru-RU"/>
            </a:br>
            <a:r>
              <a:rPr lang="ru-RU"/>
              <a:t>Но, мода на месте не стоит. И если раньше приходилось делать “как в iPhone”, то сейчас “сделай так, что бы работало вот примерно как-то вот так вот”.</a:t>
            </a:r>
            <a:endParaRPr/>
          </a:p>
        </p:txBody>
      </p:sp>
      <p:sp>
        <p:nvSpPr>
          <p:cNvPr id="296" name="Google Shape;296;g96d7168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489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7d8d6c6c2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97d8d6c6c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0536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98295a283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AndroidDevSummit19 - Shrinking Your App with R8 -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https://www.youtube.com/watch?v=uQ_yK8kRCaA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Android Dexer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Разработчики Android знают, что процесс преобразования Java байткода в .dex байткод для Android Runtime является ключевым шагом в создании APK. Компилятор dex в основном работает “под капотом” в повседневной разработке приложений, но он напрямую влияет на время сборки приложения, на размер файла .dex и производительность во время выполнения.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уже упоминалось, сам dex-файл содержит сразу несколько классов. Повторяющиеся строки и другие константы, используемые в нескольких файлах классов, включаются только для экономии места. Байт-код Java также преобразуется в альтернативный набор команд, используемый DVM. Несжатый dex-файл обычно на несколько процентов меньше по размеру, чем сжатый архив Java (JAR), полученный из тех же файлов .class.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Изначально, class-файлы преобразовывались в dex-файлы с помощью встроенного DX-компилятора. Но начиная с Android Studio 3.1 и далее, компилятором по умолчанию стал D8. По сравнению с DX-компилятором, D8 компилирует быстрее и выводит dex-файлы меньшие по размеру, при этом обеспечивая более высокую производительность приложения во время исполнения. Полученный таким образом байт-код dex подвергается минификации с помощью open-source утилиты ProGuard. В итоге, мы получаем тот же dex-файл, но только меньше. Далее этот dex-файл используется для сборки apk и, наконец, для развертывания на устройстве Android.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следом за D8 в 2018 году пришел R8, который, по сути, является тем же D8, только с дополнениями.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При работе с Android Studio 3.4 и Android Gradle 3.4.0 plugin или выше, Proguard больше не используется для оптимизации кода во время компиляции. Вместо этого плагин работает по умолчанию с R8, который сам выполняет Code shrinking, Optimisation и Obfuscation. Хотя R8 предлагает только подмножество функций, предоставляемых Proguard, он позволяет совершить процесс преобразования Java байт-кода в dex-байт-код единоразово, что еще больше сокращает время сборки.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R8 и сокращение кода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правило, приложения используют сторонние библиотеки, такие как Jetpack, Gson, Google Play Services. Когда мы используем одну из этих библиотек, часто в приложении используется только малая часть каждой отдельной библиотеки. Без Code shrinking, весь код библиотеки сохраняется в вашем приложении.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Бывает так, что для улучшения читаемости и удобства поддержки приложения разработчики используют подробный код. Например, могут быть использованы значимые имена переменных и шаблон проектирования для того, чтобы другим было удобнее разобраться в коде. Но шаблоны, как правило, приводят к бОльшему объему кода, чем это необходимо.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этом случае R8 приходит на помощь. Он позволяет существенно уменьшить размер приложения, оптимизируя размер даже того кода, который действительно используется приложением.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998295a28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56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7d8d6c6c2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97d8d6c6c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73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7d8d6c6c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97d8d6c6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147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6d71689b5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Я думаю что никто не будет против, если называть Android самой популярной осью?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statcounter(https://gs.statcounter.com/os-market-share#monthly-202008-202008-bar) снимает метрику с девайсов, которые посещают сайты. Поэтому его данные отличаются от данных продаж. Плюс - при разговоре об Android  в основном учитывают Google одобренный Android, при этом забываю про китай (Там помимо гугла хватает своих сервисов и маркетов).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Я говорил ранее, что Операционка без приложений - бесполезна, поэтому под нее разрабатывается множество приложений, соответственно - это повышает спрос на качественных разработчиков.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Легко начать программировать под Android - весь инструмент бесплатный, крепкое сообщество, множество курсов и примеров. Те же самые Codelab-ы. Аккаунт разработчика стоит 25$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Android тоже есть платящая аудитория. А многие производители делают премиум линейки телефонов.</a:t>
            </a:r>
            <a:endParaRPr/>
          </a:p>
        </p:txBody>
      </p:sp>
      <p:sp>
        <p:nvSpPr>
          <p:cNvPr id="304" name="Google Shape;304;g96d71689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58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ca47e58b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Исследование -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https://habr.com/ru/article/511700/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9ca47e58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347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6d71689b5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Уф. А теперь немного технической основы.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повседневной разработке к этой части будете обращаться достаточно редко. Но знания устройства системы, знание, что где находится - может помочь в устранении некоторых проблем. Либо позволит правильно проектировать приложение и уж, тем более, использовать систему правильно. Частые ошибки новичка - создают свои велосипеды, или пишут приложение так, что система в какие-то моменты может риложение покрэшить.</a:t>
            </a:r>
            <a:endParaRPr/>
          </a:p>
        </p:txBody>
      </p:sp>
      <p:sp>
        <p:nvSpPr>
          <p:cNvPr id="321" name="Google Shape;321;g96d71689b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43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6d71689b5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Кстати, как вы думаете - Android это операционная система или нет? Несмотря на то, что везде постоянно говорят Android 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https://developer.android.com/guide/platform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основе всей системы лежит ядро Линукс:)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Это решение явно позволило сэкономить время на разработку себе. Так же дать возможность производителям писать необходимые драйвера для их девайсов не под какой-то абстранктный AndroidOS, а под хорошо известное многим айтишникам ядро. Само ядро линукс включает в себя уже все лучшие наработки по безопасности, многопоточности, многопроцесности и прочее.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Далее - уровень аппаратной абстракции. Это как раз спецификация общения с устройствами девайса. HAL - это еще один из показателей портируемости системы, т.к. она общается с устройствами системы по спецификации, которой они должны соответствовать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Нативные библиотеки. Многие вещи в системе собраны из нативного кода, поэтому требуют нативные библиотеки для своей работы. Как видите, WebKit - нативный, OpenGL нативный в нативном коде - т.к. это кросплатформенные библиотеки, да и нативный код, говорят, работает в разы быстрее, особенно с графикой. Вы также можете получить доступ к нативному коду в Android через JNI, для большинства используемых библиотек есть специальные Java интерфейсы чтобы с ними работать.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ART. Среда выполнения которая используется приложениями и сервисами. Собственно в этой среде живет приложение. Оно отвечает за управление памятью, исполнение кода и т.д. Каждое приложение запускается со своим ART. Чуть позже расскажу про ART немного больше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 собственно вот то само API Андроида, при помощи спецификации на языке java. Это те вещи, которые вы будете использовать при создании приложения.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Специальная View система для отображения информации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Контент провайдеры - для доступа к данным других приложений</a:t>
            </a:r>
            <a:br>
              <a:rPr lang="ru-RU"/>
            </a:br>
            <a:r>
              <a:rPr lang="ru-RU"/>
              <a:t>Система уведомлений, ресурс-менеджер. А так же, главное, ActivityManager - который обеспечивает жизненный цикл вашего приложения.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Верхний уровень, это системные приложения, которые обеспечивают необходимый минимум для работы системы. Опять таки, каждый производитель может поменять какие-то из этих системных приложений и сделать их под себя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Ну и далее, уже сторонние приложения, которыми будут ваши приложения.</a:t>
            </a:r>
            <a:endParaRPr/>
          </a:p>
        </p:txBody>
      </p:sp>
      <p:sp>
        <p:nvSpPr>
          <p:cNvPr id="327" name="Google Shape;327;g96d71689b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719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7d8d6c6c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Реализация компилятора ART Just-In-Time (JIT) - https://source.android.com/devices/tech/dalvik/jit-compiler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DVM была спроектирована именно для мобильных устройств и использовалась как виртуальная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машина для запуска андроид приложений вплоть до Android 4.4 Kitkat.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Начиная с этой версии, ART был представлен как среда выполнения, а в Android 5.0 (Lollipop) ART полностью заменил Dalvik.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Основное явное отличие ART от DVM состоит в том, что ART использует AOT компиляцию, а DVM — JIT компиляцию. Не так давно ART начал использовать гибрид AOT и JIT. Далее разберем это чуть подробнее.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DVM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Использует JIT компиляцию: всякий раз при запуске приложения,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компилируется та часть кода, которая необходима для выполнения приложения. Остальная часть кода компилируется динамически. Это замедляет запуск и работу приложений, но уменьшает время установки.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Ускоряет загрузку устройства, поскольку кеш приложения создается во время выполнения.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Приложения, работающие на DVM, требуют меньше памяти, чем те, которые работают на ART.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Уменьшает резерв батареи, увеличивая нагрузку на CPU.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Dalvik является “устаревшим” и не используется на андроид версиях выше 4.4.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Использует AOT компиляцию, то есть компилирует весь код во время установки приложения. Это ускоряет запуск и работу приложений, но требует большего времени установки.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Замедляет загрузку устройства, так как кеш создается во время первой загрузки.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Ввиду использования подхода AOT компиляции, требует больше памяти в сравнении с приложениями на DVM.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Увеличивает резерв батареи, сокращая работу процессора из-за отсутствия компиляции при выполнении приложений.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Улучшенная Garbage Collection или сборка мусора. Во времена использования Dalvik, сборщики мусора должны были осуществить 2 прохода по куче (heap), что и приводило к плохому UX. В случае с ART, такой ситуации нет: он чистит кучу один раз для консолидации памяти.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JIT + AOT в ART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Среда выполнения Android (ART), начиная с Android 7, включает компилятор JIT с профилированием кода. JIT-компилятор дополняет AOT компилятор и повышает производительность во время выполнения, экономит место на диске и ускоряет обновления приложений и системы.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Вместо того, чтобы запускать AOT-компиляцию каждого приложения на этапе установки, он запускает приложение под управлением виртуальной машины, используя JIT-компилятор (почти так же, как в Android &lt; 5.0), но следит за тем, какие участки кода приложения выполняются чаще всего. Затем эта информация используется для AOT-компиляции данных участков кода. Последняя операция выполняется только во время бездействия смартфона, находящегося на зарядке.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Говоря простыми словами, теперь два совершенно разных подхода работают сообща, что дает свои плюсы: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более эффективная компиляция — при запуске приложения в реальном времени компилятор имеет возможность узнать о его работе гораздо больше, чем выполняя статический анализ, и, как следствие, применяются более подходящие методы оптимизации для каждой ситуации;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сохранение оперативной и постоянной памяти — байт-код компактнее машинного кода, а если выполнять AOT-компиляцию только отдельных участков приложения и не выполнять компиляцию приложений, которыми юзер не пользуется, можно существенно сэкономить пространство NAND-памяти;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резкое увеличение скорости установки и первой загрузки после обновления системы — нет AOT-компиляции, нет задержки.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97d8d6c6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7210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9c2f22cb4_1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99c2f22cb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10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7d8d6c6c2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97d8d6c6c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37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7d8d6c6c2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97d8d6c6c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80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40155-B6C4-40D1-AEBB-088531A99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B79F5-784A-474E-B90B-0B7B0E822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Краткие пояснения к разделу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DD22F084-2EEF-4FE2-A99C-3D8CBDB2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>
          <a:xfrm rot="16200000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6151DC-3F70-4AA7-9835-116CEA767BEA}"/>
              </a:ext>
            </a:extLst>
          </p:cNvPr>
          <p:cNvSpPr/>
          <p:nvPr userDrawn="1"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4DC6CE0-E875-4FB2-BF28-C71D6869F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 smtClean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228600" lvl="0" indent="-228600" eaLnBrk="1" fontAlgn="auto" hangingPunct="1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Содержание занятия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763026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D0628-0511-4DF1-82DD-6973397436D1}"/>
              </a:ext>
            </a:extLst>
          </p:cNvPr>
          <p:cNvSpPr/>
          <p:nvPr userDrawn="1"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C63F98-288D-4BC0-935B-8E4DC2E638E6}"/>
              </a:ext>
            </a:extLst>
          </p:cNvPr>
          <p:cNvSpPr/>
          <p:nvPr userDrawn="1"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08DCE283-DAD8-4014-80DE-903C48F14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8E9C6543-A16E-43D3-B08B-46849D7A4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DB1F7A94-1EDD-4477-846E-D827AB34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923704-2941-48AB-9DC1-4F5C173DDE95}"/>
              </a:ext>
            </a:extLst>
          </p:cNvPr>
          <p:cNvSpPr/>
          <p:nvPr userDrawn="1"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28AEB9E8-F088-4AE4-8D60-ACBCF903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265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6497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21506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FF960CE-A683-4F54-B47E-C4F50513A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6F31341-EFED-6A4D-84F6-C58947C1E0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9DCEF-8B53-42A6-A37D-FD1F5129B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BBF6-51FE-48CC-AB6E-A8BA5771B73A}"/>
              </a:ext>
            </a:extLst>
          </p:cNvPr>
          <p:cNvSpPr txBox="1"/>
          <p:nvPr userDrawn="1"/>
        </p:nvSpPr>
        <p:spPr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СПАСИБО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8C00-5764-41F2-924F-9CCEA21390DE}"/>
              </a:ext>
            </a:extLst>
          </p:cNvPr>
          <p:cNvSpPr txBox="1"/>
          <p:nvPr userDrawn="1"/>
        </p:nvSpPr>
        <p:spPr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4566445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C6C39-4AD2-4678-8EC9-EDA4E67901B4}"/>
              </a:ext>
            </a:extLst>
          </p:cNvPr>
          <p:cNvSpPr/>
          <p:nvPr userDrawn="1"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домашнего задания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3">
            <a:extLst>
              <a:ext uri="{FF2B5EF4-FFF2-40B4-BE49-F238E27FC236}">
                <a16:creationId xmlns:a16="http://schemas.microsoft.com/office/drawing/2014/main" id="{A4BE8CC6-E33C-45D3-88A6-1E0F4340C3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13" name="Текст 23">
            <a:extLst>
              <a:ext uri="{FF2B5EF4-FFF2-40B4-BE49-F238E27FC236}">
                <a16:creationId xmlns:a16="http://schemas.microsoft.com/office/drawing/2014/main" id="{385197B8-6CEB-4E87-B106-D0533389C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DC163E3-9F8E-40AA-92F0-3CE46280AAC3}"/>
              </a:ext>
            </a:extLst>
          </p:cNvPr>
          <p:cNvSpPr txBox="1">
            <a:spLocks/>
          </p:cNvSpPr>
          <p:nvPr userDrawn="1"/>
        </p:nvSpPr>
        <p:spPr>
          <a:xfrm>
            <a:off x="7052578" y="1201712"/>
            <a:ext cx="1382355" cy="1263805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32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4800" noProof="0" dirty="0">
                <a:solidFill>
                  <a:schemeClr val="bg1"/>
                </a:solidFill>
              </a:rPr>
              <a:t>65</a:t>
            </a:r>
            <a:endParaRPr lang="en-US" sz="4800" noProof="0" dirty="0">
              <a:solidFill>
                <a:schemeClr val="bg1"/>
              </a:solidFill>
            </a:endParaRPr>
          </a:p>
        </p:txBody>
      </p:sp>
      <p:sp>
        <p:nvSpPr>
          <p:cNvPr id="16" name="Текст 23">
            <a:extLst>
              <a:ext uri="{FF2B5EF4-FFF2-40B4-BE49-F238E27FC236}">
                <a16:creationId xmlns:a16="http://schemas.microsoft.com/office/drawing/2014/main" id="{2800D370-A678-4FC0-9DE7-B954873676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Срок сдачи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E7BDD0-C9C2-43C7-AF1B-B882F65F8B98}"/>
              </a:ext>
            </a:extLst>
          </p:cNvPr>
          <p:cNvSpPr txBox="1">
            <a:spLocks/>
          </p:cNvSpPr>
          <p:nvPr userDrawn="1"/>
        </p:nvSpPr>
        <p:spPr>
          <a:xfrm>
            <a:off x="9039462" y="1201712"/>
            <a:ext cx="2615636" cy="1263805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32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4800" noProof="0" dirty="0">
                <a:solidFill>
                  <a:schemeClr val="bg1"/>
                </a:solidFill>
              </a:rPr>
              <a:t>09.11.20</a:t>
            </a:r>
            <a:endParaRPr lang="en-US" sz="4800" noProof="0" dirty="0">
              <a:solidFill>
                <a:schemeClr val="bg1"/>
              </a:solidFill>
            </a:endParaRPr>
          </a:p>
        </p:txBody>
      </p:sp>
      <p:sp>
        <p:nvSpPr>
          <p:cNvPr id="18" name="Текст 23">
            <a:extLst>
              <a:ext uri="{FF2B5EF4-FFF2-40B4-BE49-F238E27FC236}">
                <a16:creationId xmlns:a16="http://schemas.microsoft.com/office/drawing/2014/main" id="{0FF922A6-D9A8-4194-BC3C-1402B948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2" name="Прямоугольник: усеченные верхние углы 1">
            <a:extLst>
              <a:ext uri="{FF2B5EF4-FFF2-40B4-BE49-F238E27FC236}">
                <a16:creationId xmlns:a16="http://schemas.microsoft.com/office/drawing/2014/main" id="{43AF9668-17AB-4A44-A5E8-B8C6E2F2717B}"/>
              </a:ext>
            </a:extLst>
          </p:cNvPr>
          <p:cNvSpPr/>
          <p:nvPr userDrawn="1"/>
        </p:nvSpPr>
        <p:spPr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Текст 23">
            <a:extLst>
              <a:ext uri="{FF2B5EF4-FFF2-40B4-BE49-F238E27FC236}">
                <a16:creationId xmlns:a16="http://schemas.microsoft.com/office/drawing/2014/main" id="{B2A9191D-56DB-4D07-B441-D9C64DD76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Номер домашнего задания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4F83286C-8A82-4E4C-9840-2248E37B3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00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F044D-FB93-9043-99CF-21CFD919B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22053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1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№2.2 Разворот слева">
  <p:cSld name="5_Слайд №2.2 Разворот слева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88" name="Google Shape;88;p9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w="76200" cap="flat" cmpd="sng">
            <a:solidFill>
              <a:srgbClr val="FB2A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9" name="Google Shape;89;p9" descr="Рисунок 720"/>
          <p:cNvPicPr preferRelativeResize="0"/>
          <p:nvPr/>
        </p:nvPicPr>
        <p:blipFill rotWithShape="1">
          <a:blip r:embed="rId2">
            <a:alphaModFix/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527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№1.2 Стандартный с подзаголовком">
  <p:cSld name="1_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t="14761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2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9" name="Google Shape;69;p6" descr="Рисунок 720"/>
          <p:cNvPicPr preferRelativeResize="0"/>
          <p:nvPr/>
        </p:nvPicPr>
        <p:blipFill rotWithShape="1">
          <a:blip r:embed="rId3">
            <a:alphaModFix/>
          </a:blip>
          <a:srcRect l="67073" t="10701" r="26243" b="34187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82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2A881F1-40D5-C442-850C-569D5AB65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54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4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06" y="1980562"/>
            <a:ext cx="4951114" cy="6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4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5BEDAD-3EA6-884D-A952-1A1F8F646F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532889"/>
            <a:ext cx="2255993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21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pos="2664" userDrawn="1">
          <p15:clr>
            <a:srgbClr val="FBAE40"/>
          </p15:clr>
        </p15:guide>
        <p15:guide id="4" pos="10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2542EF-FA0D-4222-9628-1B54ABA2D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87" y="2416919"/>
            <a:ext cx="1841486" cy="419097"/>
          </a:xfrm>
          <a:prstGeom prst="rect">
            <a:avLst/>
          </a:prstGeom>
        </p:spPr>
      </p:pic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3ECD2-03E1-264E-9B11-F906BA301F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7AD5D0-5862-3346-9686-617F101DB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" y="539496"/>
            <a:ext cx="3134451" cy="1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0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B02554-818E-41BE-BD26-0B73CEF5D5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93" y="2500827"/>
            <a:ext cx="1473146" cy="190493"/>
          </a:xfrm>
          <a:prstGeom prst="rect">
            <a:avLst/>
          </a:prstGeom>
        </p:spPr>
      </p:pic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47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0B67E7-2B3B-4D6F-BDBD-AF135E7447C1}"/>
              </a:ext>
            </a:extLst>
          </p:cNvPr>
          <p:cNvSpPr/>
          <p:nvPr userDrawn="1"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0" name="Рисунок 720" descr="Рисунок 720">
            <a:extLst>
              <a:ext uri="{FF2B5EF4-FFF2-40B4-BE49-F238E27FC236}">
                <a16:creationId xmlns:a16="http://schemas.microsoft.com/office/drawing/2014/main" id="{A2E690C8-3236-4C2E-89B2-156E4900A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FF82D-730E-4C89-96D0-831E47468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883A3631-D293-40C4-8BF3-EF27974D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  <p:sp>
        <p:nvSpPr>
          <p:cNvPr id="46" name="Прямая соединительная линия 18">
            <a:extLst>
              <a:ext uri="{FF2B5EF4-FFF2-40B4-BE49-F238E27FC236}">
                <a16:creationId xmlns:a16="http://schemas.microsoft.com/office/drawing/2014/main" id="{D69EB257-D67E-4971-9627-C58CA3E65C8C}"/>
              </a:ext>
            </a:extLst>
          </p:cNvPr>
          <p:cNvSpPr/>
          <p:nvPr userDrawn="1"/>
        </p:nvSpPr>
        <p:spPr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" name="Объект 11">
            <a:extLst>
              <a:ext uri="{FF2B5EF4-FFF2-40B4-BE49-F238E27FC236}">
                <a16:creationId xmlns:a16="http://schemas.microsoft.com/office/drawing/2014/main" id="{81E247E0-D494-45A3-8939-9A38C290DB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D79F8064-C992-4171-A9BC-C56E9F76F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2F933C9-52E2-445A-855A-B84520E67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393D4-1CD0-4104-AF77-8F24AB62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20" r:id="rId2"/>
    <p:sldLayoutId id="2147483714" r:id="rId3"/>
    <p:sldLayoutId id="2147483718" r:id="rId4"/>
    <p:sldLayoutId id="2147483717" r:id="rId5"/>
    <p:sldLayoutId id="2147483716" r:id="rId6"/>
    <p:sldLayoutId id="2147483721" r:id="rId7"/>
    <p:sldLayoutId id="2147483719" r:id="rId8"/>
    <p:sldLayoutId id="2147483701" r:id="rId9"/>
    <p:sldLayoutId id="2147483652" r:id="rId10"/>
    <p:sldLayoutId id="2147483707" r:id="rId11"/>
    <p:sldLayoutId id="2147483703" r:id="rId12"/>
    <p:sldLayoutId id="2147483708" r:id="rId13"/>
    <p:sldLayoutId id="2147483709" r:id="rId14"/>
    <p:sldLayoutId id="2147483722" r:id="rId15"/>
    <p:sldLayoutId id="2147483710" r:id="rId16"/>
    <p:sldLayoutId id="2147483712" r:id="rId17"/>
    <p:sldLayoutId id="2147483713" r:id="rId18"/>
    <p:sldLayoutId id="2147483706" r:id="rId19"/>
    <p:sldLayoutId id="2147483723" r:id="rId20"/>
    <p:sldLayoutId id="2147483724" r:id="rId21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motto/public-apis#social" TargetMode="External"/><Relationship Id="rId2" Type="http://schemas.openxmlformats.org/officeDocument/2006/relationships/hyperlink" Target="https://www.omnigroup.com/omnifocus/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ninjamock.com/" TargetMode="External"/><Relationship Id="rId2" Type="http://schemas.openxmlformats.org/officeDocument/2006/relationships/hyperlink" Target="https://excalidraw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xoyondo.com/" TargetMode="External"/><Relationship Id="rId5" Type="http://schemas.openxmlformats.org/officeDocument/2006/relationships/hyperlink" Target="https://designer.mocky.io/" TargetMode="External"/><Relationship Id="rId4" Type="http://schemas.openxmlformats.org/officeDocument/2006/relationships/hyperlink" Target="https://draw.io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os-market-share#monthly-202008-202008-b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ru-RU" dirty="0"/>
              <a:t>Формат проведения вебинаров</a:t>
            </a:r>
          </a:p>
        </p:txBody>
      </p:sp>
    </p:spTree>
    <p:extLst>
      <p:ext uri="{BB962C8B-B14F-4D97-AF65-F5344CB8AC3E}">
        <p14:creationId xmlns:p14="http://schemas.microsoft.com/office/powerpoint/2010/main" val="384113354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291500A-7662-4A15-B0E5-41EAE2D5C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Flipper Android App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80532-DCAE-4FF2-98CD-FBA0FBDE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471" y="967740"/>
            <a:ext cx="6468499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28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D68F21B-01B1-4447-8000-8006FB263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T-Rex</a:t>
            </a:r>
          </a:p>
          <a:p>
            <a:r>
              <a:rPr lang="en-US" dirty="0"/>
              <a:t>Android Library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265E69-AEA7-401C-9D0D-B0E0C63366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60" y="2728913"/>
            <a:ext cx="57150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732AB-98EB-49C0-A58C-004FAC1C8AC7}"/>
              </a:ext>
            </a:extLst>
          </p:cNvPr>
          <p:cNvSpPr txBox="1"/>
          <p:nvPr/>
        </p:nvSpPr>
        <p:spPr>
          <a:xfrm>
            <a:off x="7824008" y="4257795"/>
            <a:ext cx="19999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Meme as a Service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97525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34F9E8-ECBF-468A-A69A-8869E3F46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Клещин</a:t>
            </a:r>
            <a:r>
              <a:rPr lang="ru-RU" dirty="0"/>
              <a:t> Никита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41EB0F6-C1F8-4454-99CA-2609E427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64657-1738-4B64-B010-C524CDDC3A8E}"/>
              </a:ext>
            </a:extLst>
          </p:cNvPr>
          <p:cNvSpPr txBox="1"/>
          <p:nvPr/>
        </p:nvSpPr>
        <p:spPr>
          <a:xfrm>
            <a:off x="584718" y="1853682"/>
            <a:ext cx="5149806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   Android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TeamLead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Mail.ru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10+ лет в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Android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разработке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Delivery Club,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Lamoda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en-US" dirty="0"/>
              <a:t>Rambler (</a:t>
            </a:r>
            <a:r>
              <a:rPr lang="ru-RU" dirty="0"/>
              <a:t>Афиша</a:t>
            </a:r>
            <a:r>
              <a:rPr lang="en-US" dirty="0"/>
              <a:t>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dirty="0"/>
              <a:t>Два года занимается секретными проектами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dirty="0"/>
              <a:t>Любит бить людей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AD21CA-7A6B-7A4D-82BD-B7058A148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951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76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1AB1F82-D92B-4C59-B4FB-BA7D28A96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Юрий Дорофеев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EC3364-486A-4DB0-9443-ACB31399B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B597C-4567-4823-A14A-0ECF711ED575}"/>
              </a:ext>
            </a:extLst>
          </p:cNvPr>
          <p:cNvSpPr txBox="1"/>
          <p:nvPr/>
        </p:nvSpPr>
        <p:spPr>
          <a:xfrm>
            <a:off x="908180" y="1859342"/>
            <a:ext cx="5038530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Android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TeamLead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TamTam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- 5 лет в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Android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разработке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- 3 года преподавания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Android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разработки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 Не любит бить людей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50A2A0-7376-424F-A0EC-A2FF5515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543" y="1685730"/>
            <a:ext cx="5438098" cy="40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55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Правила игры</a:t>
            </a:r>
          </a:p>
        </p:txBody>
      </p:sp>
    </p:spTree>
    <p:extLst>
      <p:ext uri="{BB962C8B-B14F-4D97-AF65-F5344CB8AC3E}">
        <p14:creationId xmlns:p14="http://schemas.microsoft.com/office/powerpoint/2010/main" val="11250056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DF2271-4CC5-4B4A-B3ED-CE718F727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Идеи и команды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F6CBDF-12C8-46DA-BAB1-9C49CB6F6E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18DAAE-399A-4894-81D1-53FE172A3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26436" y="1967597"/>
            <a:ext cx="899576" cy="720000"/>
          </a:xfrm>
        </p:spPr>
        <p:txBody>
          <a:bodyPr/>
          <a:lstStyle/>
          <a:p>
            <a:pPr lvl="0"/>
            <a:r>
              <a:rPr lang="ru-RU" dirty="0"/>
              <a:t>Срок </a:t>
            </a:r>
            <a:br>
              <a:rPr lang="en-US" dirty="0"/>
            </a:br>
            <a:r>
              <a:rPr lang="ru-RU" dirty="0"/>
              <a:t>сдачи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C832ACD-E786-4A09-9785-56B7C7210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ru-RU" sz="1400" dirty="0"/>
              <a:t>Сбор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7B87D72-C611-4A1F-A722-F1637A33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76AE48-47DC-D246-B5C9-55B5E9E4B140}"/>
              </a:ext>
            </a:extLst>
          </p:cNvPr>
          <p:cNvSpPr/>
          <p:nvPr/>
        </p:nvSpPr>
        <p:spPr>
          <a:xfrm>
            <a:off x="6915807" y="1093076"/>
            <a:ext cx="1639614" cy="1594521"/>
          </a:xfrm>
          <a:prstGeom prst="rect">
            <a:avLst/>
          </a:prstGeom>
          <a:solidFill>
            <a:srgbClr val="FC2B37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84559-ED59-504C-B25D-334BED33FD04}"/>
              </a:ext>
            </a:extLst>
          </p:cNvPr>
          <p:cNvSpPr txBox="1"/>
          <p:nvPr/>
        </p:nvSpPr>
        <p:spPr>
          <a:xfrm>
            <a:off x="9070428" y="1094561"/>
            <a:ext cx="258466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800" dirty="0">
                <a:solidFill>
                  <a:schemeClr val="bg1"/>
                </a:solidFill>
                <a:highlight>
                  <a:srgbClr val="FC2B37"/>
                </a:highlight>
              </a:rPr>
              <a:t>14</a:t>
            </a:r>
            <a:r>
              <a:rPr lang="en-US" sz="4800" dirty="0">
                <a:solidFill>
                  <a:schemeClr val="bg1"/>
                </a:solidFill>
                <a:highlight>
                  <a:srgbClr val="FC2B37"/>
                </a:highlight>
              </a:rPr>
              <a:t>.03.21</a:t>
            </a: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FC2B37"/>
              </a:highlight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0A41785E-FF2B-784E-AEB4-F4D6FB62F1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Какой план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DB8FC177-1FA1-4340-B84E-1AB39742D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r>
              <a:rPr lang="ru-RU" dirty="0"/>
              <a:t> со всеми членами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185567582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DF2271-4CC5-4B4A-B3ED-CE718F727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Техническое задание и каркас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F6CBDF-12C8-46DA-BAB1-9C49CB6F6E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27BFBE-5BD3-439E-B4B1-90C3C23E58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Что в итоге?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18DAAE-399A-4894-81D1-53FE172A3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26436" y="1967597"/>
            <a:ext cx="899576" cy="720000"/>
          </a:xfrm>
        </p:spPr>
        <p:txBody>
          <a:bodyPr/>
          <a:lstStyle/>
          <a:p>
            <a:pPr lvl="0"/>
            <a:r>
              <a:rPr lang="ru-RU" dirty="0"/>
              <a:t>Срок </a:t>
            </a:r>
            <a:br>
              <a:rPr lang="en-US" dirty="0"/>
            </a:br>
            <a:r>
              <a:rPr lang="ru-RU" dirty="0"/>
              <a:t>сдачи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0E17581-3C00-4495-B453-E0721BF079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Техническое задание и каркас – 10 баллов</a:t>
            </a:r>
          </a:p>
          <a:p>
            <a:r>
              <a:rPr lang="ru-RU" dirty="0"/>
              <a:t>Индивидуально менторы – 10 баллов</a:t>
            </a:r>
          </a:p>
          <a:p>
            <a:r>
              <a:rPr lang="ru-RU" dirty="0"/>
              <a:t>Индивидуальный тест – 10 баллов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C832ACD-E786-4A09-9785-56B7C7210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ru-RU" sz="1400" dirty="0"/>
              <a:t>РК </a:t>
            </a:r>
            <a:r>
              <a:rPr lang="en-US" sz="1400" dirty="0"/>
              <a:t>#1</a:t>
            </a:r>
            <a:endParaRPr lang="ru-RU" sz="14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7B87D72-C611-4A1F-A722-F1637A33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16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21A9A-D68A-DA48-8CDE-71DAA968CEC5}"/>
              </a:ext>
            </a:extLst>
          </p:cNvPr>
          <p:cNvSpPr txBox="1"/>
          <p:nvPr/>
        </p:nvSpPr>
        <p:spPr>
          <a:xfrm>
            <a:off x="9070428" y="1094561"/>
            <a:ext cx="258466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800" dirty="0">
                <a:solidFill>
                  <a:schemeClr val="bg1"/>
                </a:solidFill>
                <a:highlight>
                  <a:srgbClr val="FC2B37"/>
                </a:highlight>
              </a:rPr>
              <a:t>07</a:t>
            </a:r>
            <a:r>
              <a:rPr lang="en-US" sz="4800" dirty="0">
                <a:solidFill>
                  <a:schemeClr val="bg1"/>
                </a:solidFill>
                <a:highlight>
                  <a:srgbClr val="FC2B37"/>
                </a:highlight>
              </a:rPr>
              <a:t>.04.21</a:t>
            </a: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FC2B37"/>
              </a:highlight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559F2ED-1104-9343-819F-650303167BB9}"/>
              </a:ext>
            </a:extLst>
          </p:cNvPr>
          <p:cNvSpPr/>
          <p:nvPr/>
        </p:nvSpPr>
        <p:spPr>
          <a:xfrm>
            <a:off x="6915807" y="1093076"/>
            <a:ext cx="1639614" cy="1594521"/>
          </a:xfrm>
          <a:prstGeom prst="rect">
            <a:avLst/>
          </a:prstGeom>
          <a:solidFill>
            <a:srgbClr val="FC2B37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48864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DF2271-4CC5-4B4A-B3ED-CE718F727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MVPv2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F6CBDF-12C8-46DA-BAB1-9C49CB6F6E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27BFBE-5BD3-439E-B4B1-90C3C23E58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Что в итоге?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18DAAE-399A-4894-81D1-53FE172A3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26436" y="1967597"/>
            <a:ext cx="899576" cy="720000"/>
          </a:xfrm>
        </p:spPr>
        <p:txBody>
          <a:bodyPr/>
          <a:lstStyle/>
          <a:p>
            <a:pPr lvl="0"/>
            <a:r>
              <a:rPr lang="ru-RU" dirty="0"/>
              <a:t>Срок </a:t>
            </a:r>
            <a:br>
              <a:rPr lang="en-US" dirty="0"/>
            </a:br>
            <a:r>
              <a:rPr lang="ru-RU" dirty="0"/>
              <a:t>сдачи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0E17581-3C00-4495-B453-E0721BF079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Проект с минимальной </a:t>
            </a:r>
            <a:r>
              <a:rPr lang="ru-RU" dirty="0" err="1"/>
              <a:t>функиональностью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C832ACD-E786-4A09-9785-56B7C7210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ru-RU" sz="1400" dirty="0"/>
              <a:t>РК </a:t>
            </a:r>
            <a:r>
              <a:rPr lang="en-US" sz="1400" dirty="0"/>
              <a:t>#</a:t>
            </a:r>
            <a:r>
              <a:rPr lang="ru-RU" sz="1400" dirty="0"/>
              <a:t>2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7B87D72-C611-4A1F-A722-F1637A33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17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21A9A-D68A-DA48-8CDE-71DAA968CEC5}"/>
              </a:ext>
            </a:extLst>
          </p:cNvPr>
          <p:cNvSpPr txBox="1"/>
          <p:nvPr/>
        </p:nvSpPr>
        <p:spPr>
          <a:xfrm>
            <a:off x="9070428" y="1094561"/>
            <a:ext cx="258466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800" dirty="0">
                <a:solidFill>
                  <a:schemeClr val="bg1"/>
                </a:solidFill>
                <a:highlight>
                  <a:srgbClr val="FC2B37"/>
                </a:highlight>
              </a:rPr>
              <a:t>12</a:t>
            </a:r>
            <a:r>
              <a:rPr lang="en-US" sz="4800" dirty="0">
                <a:solidFill>
                  <a:schemeClr val="bg1"/>
                </a:solidFill>
                <a:highlight>
                  <a:srgbClr val="FC2B37"/>
                </a:highlight>
              </a:rPr>
              <a:t>.05.21</a:t>
            </a: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FC2B37"/>
              </a:highlight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559F2ED-1104-9343-819F-650303167BB9}"/>
              </a:ext>
            </a:extLst>
          </p:cNvPr>
          <p:cNvSpPr/>
          <p:nvPr/>
        </p:nvSpPr>
        <p:spPr>
          <a:xfrm>
            <a:off x="6915807" y="1093076"/>
            <a:ext cx="1639614" cy="1594521"/>
          </a:xfrm>
          <a:prstGeom prst="rect">
            <a:avLst/>
          </a:prstGeom>
          <a:solidFill>
            <a:srgbClr val="FC2B37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3920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DF2271-4CC5-4B4A-B3ED-CE718F727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Защита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F6CBDF-12C8-46DA-BAB1-9C49CB6F6E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27BFBE-5BD3-439E-B4B1-90C3C23E58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Что в итоге?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18DAAE-399A-4894-81D1-53FE172A3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26436" y="1967597"/>
            <a:ext cx="899576" cy="720000"/>
          </a:xfrm>
        </p:spPr>
        <p:txBody>
          <a:bodyPr/>
          <a:lstStyle/>
          <a:p>
            <a:pPr lvl="0"/>
            <a:r>
              <a:rPr lang="ru-RU" dirty="0"/>
              <a:t>Срок </a:t>
            </a:r>
            <a:br>
              <a:rPr lang="en-US" dirty="0"/>
            </a:br>
            <a:r>
              <a:rPr lang="ru-RU" dirty="0"/>
              <a:t>сдачи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0E17581-3C00-4495-B453-E0721BF079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Защита проекта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C832ACD-E786-4A09-9785-56B7C7210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ru-RU" sz="1400" dirty="0"/>
              <a:t>РК </a:t>
            </a:r>
            <a:r>
              <a:rPr lang="en-US" sz="1400" dirty="0"/>
              <a:t>#</a:t>
            </a:r>
            <a:r>
              <a:rPr lang="ru-RU" sz="1400" dirty="0"/>
              <a:t>2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7B87D72-C611-4A1F-A722-F1637A33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18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21A9A-D68A-DA48-8CDE-71DAA968CEC5}"/>
              </a:ext>
            </a:extLst>
          </p:cNvPr>
          <p:cNvSpPr txBox="1"/>
          <p:nvPr/>
        </p:nvSpPr>
        <p:spPr>
          <a:xfrm>
            <a:off x="9070428" y="1094561"/>
            <a:ext cx="258466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bg1"/>
                </a:solidFill>
                <a:highlight>
                  <a:srgbClr val="FC2B37"/>
                </a:highlight>
              </a:rPr>
              <a:t>02.0</a:t>
            </a:r>
            <a:r>
              <a:rPr lang="ru-RU" sz="4800" dirty="0">
                <a:solidFill>
                  <a:schemeClr val="bg1"/>
                </a:solidFill>
                <a:highlight>
                  <a:srgbClr val="FC2B37"/>
                </a:highlight>
              </a:rPr>
              <a:t>6</a:t>
            </a:r>
            <a:r>
              <a:rPr lang="en-US" sz="4800" dirty="0">
                <a:solidFill>
                  <a:schemeClr val="bg1"/>
                </a:solidFill>
                <a:highlight>
                  <a:srgbClr val="FC2B37"/>
                </a:highlight>
              </a:rPr>
              <a:t>.21</a:t>
            </a:r>
            <a:endParaRPr kumimoji="0" lang="ru-RU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FC2B37"/>
              </a:highlight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559F2ED-1104-9343-819F-650303167BB9}"/>
              </a:ext>
            </a:extLst>
          </p:cNvPr>
          <p:cNvSpPr/>
          <p:nvPr/>
        </p:nvSpPr>
        <p:spPr>
          <a:xfrm>
            <a:off x="6915807" y="1093076"/>
            <a:ext cx="1639614" cy="1594521"/>
          </a:xfrm>
          <a:prstGeom prst="rect">
            <a:avLst/>
          </a:prstGeom>
          <a:solidFill>
            <a:srgbClr val="FC2B37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0719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Какая должна быть команда?</a:t>
            </a:r>
          </a:p>
          <a:p>
            <a:pPr marL="228600" lvl="0" indent="-228600" eaLnBrk="1" fontAlgn="auto" hangingPunct="1"/>
            <a:r>
              <a:rPr lang="ru-RU" dirty="0"/>
              <a:t>Как придумать проект?</a:t>
            </a:r>
          </a:p>
          <a:p>
            <a:pPr marL="228600" lvl="0" indent="-228600" eaLnBrk="1" fontAlgn="auto" hangingPunct="1"/>
            <a:r>
              <a:rPr lang="ru-RU" dirty="0"/>
              <a:t>Ограничения по идеи проекта?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Как разрабатывать?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Как набрать команду?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Ведение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9766904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1D066E-8832-4294-85BE-19B337E82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" b="5151"/>
          <a:stretch/>
        </p:blipFill>
        <p:spPr bwMode="auto">
          <a:xfrm>
            <a:off x="0" y="2"/>
            <a:ext cx="1223303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A16077F-5D5B-4D85-95FF-C9F15CF24ED6}"/>
              </a:ext>
            </a:extLst>
          </p:cNvPr>
          <p:cNvSpPr/>
          <p:nvPr/>
        </p:nvSpPr>
        <p:spPr>
          <a:xfrm>
            <a:off x="0" y="1"/>
            <a:ext cx="4206240" cy="1790699"/>
          </a:xfrm>
          <a:prstGeom prst="rect">
            <a:avLst/>
          </a:prstGeom>
          <a:solidFill>
            <a:schemeClr val="accent5">
              <a:hueOff val="-10800000"/>
              <a:satOff val="-100001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F5AC43-466C-4AC6-B5BE-59E569CCF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</a:t>
            </a:fld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09F30E49-B39B-4487-91D2-DB6D53EC89D5}"/>
              </a:ext>
            </a:extLst>
          </p:cNvPr>
          <p:cNvSpPr/>
          <p:nvPr/>
        </p:nvSpPr>
        <p:spPr>
          <a:xfrm rot="5400000">
            <a:off x="4217670" y="-14430"/>
            <a:ext cx="1790699" cy="1813560"/>
          </a:xfrm>
          <a:prstGeom prst="triangle">
            <a:avLst>
              <a:gd name="adj" fmla="val 0"/>
            </a:avLst>
          </a:prstGeom>
          <a:solidFill>
            <a:schemeClr val="accent5">
              <a:hueOff val="-10800000"/>
              <a:satOff val="-100001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Прямая соединительная линия 18">
            <a:extLst>
              <a:ext uri="{FF2B5EF4-FFF2-40B4-BE49-F238E27FC236}">
                <a16:creationId xmlns:a16="http://schemas.microsoft.com/office/drawing/2014/main" id="{D6CEACC8-E456-497E-87C8-E694307E1EEB}"/>
              </a:ext>
            </a:extLst>
          </p:cNvPr>
          <p:cNvSpPr/>
          <p:nvPr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4" name="Прямоугольник: один усеченный угол 13">
            <a:extLst>
              <a:ext uri="{FF2B5EF4-FFF2-40B4-BE49-F238E27FC236}">
                <a16:creationId xmlns:a16="http://schemas.microsoft.com/office/drawing/2014/main" id="{375FBAFD-9421-409A-ABBF-791964E5895F}"/>
              </a:ext>
            </a:extLst>
          </p:cNvPr>
          <p:cNvSpPr/>
          <p:nvPr/>
        </p:nvSpPr>
        <p:spPr>
          <a:xfrm flipV="1">
            <a:off x="0" y="2"/>
            <a:ext cx="5137265" cy="1790700"/>
          </a:xfrm>
          <a:prstGeom prst="snip1Rect">
            <a:avLst>
              <a:gd name="adj" fmla="val 50000"/>
            </a:avLst>
          </a:prstGeom>
          <a:blipFill>
            <a:blip r:embed="rId3"/>
            <a:stretch>
              <a:fillRect l="4201" t="-80069" r="29469" b="80069"/>
            </a:stretch>
          </a:blip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34A1D84A-10D6-42C1-94C4-3E2F8CB576AB}"/>
              </a:ext>
            </a:extLst>
          </p:cNvPr>
          <p:cNvSpPr txBox="1">
            <a:spLocks/>
          </p:cNvSpPr>
          <p:nvPr/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ru-RU" sz="32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>
                <a:solidFill>
                  <a:schemeClr val="tx1"/>
                </a:solidFill>
              </a:rPr>
              <a:t>Включите </a:t>
            </a:r>
            <a:r>
              <a:rPr lang="ru-RU" dirty="0" err="1">
                <a:solidFill>
                  <a:schemeClr val="tx1"/>
                </a:solidFill>
              </a:rPr>
              <a:t>вебку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3495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2D891F-AE9A-42B1-A429-B056D1C278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Какая должна быть команда?</a:t>
            </a:r>
          </a:p>
        </p:txBody>
      </p:sp>
    </p:spTree>
    <p:extLst>
      <p:ext uri="{BB962C8B-B14F-4D97-AF65-F5344CB8AC3E}">
        <p14:creationId xmlns:p14="http://schemas.microsoft.com/office/powerpoint/2010/main" val="5225906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FB305B6-66D7-2442-AFA5-5A1557231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Команда нормального человека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DFA1A4-B4CA-BE48-8860-A5038380B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21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16BA44-288D-F145-887F-AF81C06C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612532"/>
            <a:ext cx="4616450" cy="411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570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FB305B6-66D7-2442-AFA5-5A1557231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Ваша команда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DFA1A4-B4CA-BE48-8860-A5038380B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7137D0-D779-5B40-997D-0D5A0A8D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69" y="1574800"/>
            <a:ext cx="5344868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112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FB305B6-66D7-2442-AFA5-5A1557231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Реалистичная команда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DFA1A4-B4CA-BE48-8860-A5038380B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9EB8C3-C399-5A48-9DFF-F307DD8E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930032"/>
            <a:ext cx="5376649" cy="38103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FF14DE-8D6D-5D48-8543-BB05ED21D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1846282"/>
            <a:ext cx="4876800" cy="40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596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442FD1-E9D6-1C40-ABD3-7B5B77257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24</a:t>
            </a:fld>
            <a:endParaRPr lang="ru-RU" dirty="0"/>
          </a:p>
        </p:txBody>
      </p:sp>
      <p:pic>
        <p:nvPicPr>
          <p:cNvPr id="1026" name="Picture 2" descr="A Boss vs. A Leader | SkillsCamp">
            <a:extLst>
              <a:ext uri="{FF2B5EF4-FFF2-40B4-BE49-F238E27FC236}">
                <a16:creationId xmlns:a16="http://schemas.microsoft.com/office/drawing/2014/main" id="{C8BA686F-99F2-2D46-8DE1-A51E5BD08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8386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Как придумать проект?</a:t>
            </a:r>
          </a:p>
        </p:txBody>
      </p:sp>
    </p:spTree>
    <p:extLst>
      <p:ext uri="{BB962C8B-B14F-4D97-AF65-F5344CB8AC3E}">
        <p14:creationId xmlns:p14="http://schemas.microsoft.com/office/powerpoint/2010/main" val="20720196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5719189-1F2F-1A4B-BD8C-E91F545F8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69" y="788619"/>
            <a:ext cx="9726295" cy="2729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Самое время </a:t>
            </a:r>
            <a:br>
              <a:rPr lang="ru-RU" sz="4800" dirty="0"/>
            </a:br>
            <a:r>
              <a:rPr lang="ru-RU" sz="4800" dirty="0"/>
              <a:t>реализовать </a:t>
            </a:r>
            <a:br>
              <a:rPr lang="ru-RU" sz="4800" dirty="0"/>
            </a:br>
            <a:r>
              <a:rPr lang="ru-RU" sz="4800" dirty="0"/>
              <a:t>свои мечты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A1C920-359B-0F4E-98C1-0C9D1A5A4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26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682F3F-BCEF-9541-80F2-0265D061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915" y="317500"/>
            <a:ext cx="6974227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80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FB305B6-66D7-2442-AFA5-5A1557231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Ищите боль вокруг вас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DFA1A4-B4CA-BE48-8860-A5038380B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27</a:t>
            </a:fld>
            <a:endParaRPr lang="ru-RU" dirty="0"/>
          </a:p>
        </p:txBody>
      </p:sp>
      <p:pic>
        <p:nvPicPr>
          <p:cNvPr id="2050" name="Picture 2" descr="Гарольд, скрывающий боль">
            <a:extLst>
              <a:ext uri="{FF2B5EF4-FFF2-40B4-BE49-F238E27FC236}">
                <a16:creationId xmlns:a16="http://schemas.microsoft.com/office/drawing/2014/main" id="{B135B17F-D9B2-024F-A8DE-2A012513E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9" t="833" r="12165" b="23750"/>
          <a:stretch/>
        </p:blipFill>
        <p:spPr bwMode="auto">
          <a:xfrm>
            <a:off x="6362700" y="1200575"/>
            <a:ext cx="4981164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94142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C48D808-6119-D24F-9E54-6BEB9CB56C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Поспрашиваете боль в чатах и у родных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44309AB-9C45-4C48-8A0D-DDBF47FD2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28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8BEAEC-051D-844A-967F-80747F7C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19494"/>
            <a:ext cx="10706100" cy="34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324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8D234BD-25D5-43C8-8869-60875F120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A243C0-E469-48B4-9B68-D27FA161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8734"/>
            <a:ext cx="12204969" cy="56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48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62FA70-05FC-4FC0-896C-AAD4831949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14787D-02AE-4217-972F-6B5EBAD68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</a:t>
            </a:fld>
            <a:endParaRPr lang="ru-RU" dirty="0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AC6EFE4-0B03-403A-97DC-2CD0D1F3C130}"/>
              </a:ext>
            </a:extLst>
          </p:cNvPr>
          <p:cNvSpPr txBox="1">
            <a:spLocks/>
          </p:cNvSpPr>
          <p:nvPr/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ru-RU" sz="32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Никаких чатов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ru-RU" dirty="0">
                <a:solidFill>
                  <a:schemeClr val="tx1"/>
                </a:solidFill>
              </a:rPr>
              <a:t>только теплое и ламповое общение!</a:t>
            </a:r>
          </a:p>
        </p:txBody>
      </p:sp>
    </p:spTree>
    <p:extLst>
      <p:ext uri="{BB962C8B-B14F-4D97-AF65-F5344CB8AC3E}">
        <p14:creationId xmlns:p14="http://schemas.microsoft.com/office/powerpoint/2010/main" val="192991047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EFF2BD4-19E8-C54D-88E7-B828F905F1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Готовые идеи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B90D9D2-899F-544B-9AFF-6782F551C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30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B7172A9-84F2-9E47-BF9D-1AFEAC1770F7}"/>
              </a:ext>
            </a:extLst>
          </p:cNvPr>
          <p:cNvSpPr/>
          <p:nvPr/>
        </p:nvSpPr>
        <p:spPr>
          <a:xfrm>
            <a:off x="850900" y="1822064"/>
            <a:ext cx="10350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400" dirty="0">
                <a:solidFill>
                  <a:srgbClr val="000000"/>
                </a:solidFill>
                <a:latin typeface="+mn-lt"/>
              </a:rPr>
              <a:t>1) Мессенджер с использование </a:t>
            </a:r>
            <a:r>
              <a:rPr lang="ru-RU" sz="2400" dirty="0" err="1">
                <a:solidFill>
                  <a:srgbClr val="000000"/>
                </a:solidFill>
                <a:latin typeface="+mn-lt"/>
              </a:rPr>
              <a:t>апи</a:t>
            </a:r>
            <a:r>
              <a:rPr lang="ru-RU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+mn-lt"/>
              </a:rPr>
              <a:t>вк</a:t>
            </a:r>
            <a:r>
              <a:rPr lang="ru-RU" sz="2400" dirty="0">
                <a:solidFill>
                  <a:srgbClr val="000000"/>
                </a:solidFill>
                <a:latin typeface="+mn-lt"/>
              </a:rPr>
              <a:t> для того, чтобы был доступ только к сообщениям. Решает проблему: при пользовании обычным приложением </a:t>
            </a:r>
            <a:r>
              <a:rPr lang="ru-RU" sz="2400" dirty="0" err="1">
                <a:solidFill>
                  <a:srgbClr val="000000"/>
                </a:solidFill>
                <a:latin typeface="+mn-lt"/>
              </a:rPr>
              <a:t>вк</a:t>
            </a:r>
            <a:r>
              <a:rPr lang="ru-RU" sz="2400" dirty="0">
                <a:solidFill>
                  <a:srgbClr val="000000"/>
                </a:solidFill>
                <a:latin typeface="+mn-lt"/>
              </a:rPr>
              <a:t> отвлекаешься на новости. </a:t>
            </a:r>
          </a:p>
          <a:p>
            <a:pPr fontAlgn="base"/>
            <a:r>
              <a:rPr lang="ru-RU" sz="2400" dirty="0">
                <a:solidFill>
                  <a:srgbClr val="000000"/>
                </a:solidFill>
                <a:latin typeface="+mn-lt"/>
              </a:rPr>
              <a:t>2) </a:t>
            </a:r>
            <a:r>
              <a:rPr lang="ru-RU" sz="2400" dirty="0" err="1">
                <a:solidFill>
                  <a:srgbClr val="000000"/>
                </a:solidFill>
                <a:latin typeface="+mn-lt"/>
              </a:rPr>
              <a:t>Андроид</a:t>
            </a:r>
            <a:r>
              <a:rPr lang="ru-RU" sz="2400" dirty="0">
                <a:solidFill>
                  <a:srgbClr val="000000"/>
                </a:solidFill>
                <a:latin typeface="+mn-lt"/>
              </a:rPr>
              <a:t> клиент для следующего сервиса </a:t>
            </a:r>
            <a:r>
              <a:rPr lang="en" sz="2400" u="sng" dirty="0">
                <a:solidFill>
                  <a:srgbClr val="1155CC"/>
                </a:solidFill>
                <a:latin typeface="+mn-lt"/>
                <a:hlinkClick r:id="rId2"/>
              </a:rPr>
              <a:t>https://www.omnigroup.com/omnifocus/</a:t>
            </a:r>
            <a:endParaRPr lang="en" sz="2400" dirty="0">
              <a:solidFill>
                <a:srgbClr val="000000"/>
              </a:solidFill>
              <a:latin typeface="+mn-lt"/>
            </a:endParaRPr>
          </a:p>
          <a:p>
            <a:pPr fontAlgn="base"/>
            <a:r>
              <a:rPr lang="ru-RU" sz="2400" dirty="0">
                <a:solidFill>
                  <a:srgbClr val="000000"/>
                </a:solidFill>
                <a:latin typeface="+mn-lt"/>
              </a:rPr>
              <a:t>3) Работа с открытым </a:t>
            </a:r>
            <a:r>
              <a:rPr lang="ru-RU" sz="2400" dirty="0" err="1">
                <a:solidFill>
                  <a:srgbClr val="000000"/>
                </a:solidFill>
                <a:latin typeface="+mn-lt"/>
              </a:rPr>
              <a:t>Апи</a:t>
            </a:r>
            <a:r>
              <a:rPr lang="ru-RU" sz="2400" dirty="0">
                <a:solidFill>
                  <a:srgbClr val="000000"/>
                </a:solidFill>
                <a:latin typeface="+mn-lt"/>
              </a:rPr>
              <a:t>: </a:t>
            </a:r>
            <a:r>
              <a:rPr lang="en" sz="2400" u="sng" dirty="0">
                <a:solidFill>
                  <a:srgbClr val="1155CC"/>
                </a:solidFill>
                <a:latin typeface="+mn-lt"/>
                <a:hlinkClick r:id="rId3"/>
              </a:rPr>
              <a:t>https://github.com/toddmotto/public-apis#social</a:t>
            </a:r>
            <a:endParaRPr lang="en" sz="2400" dirty="0">
              <a:solidFill>
                <a:srgbClr val="000000"/>
              </a:solidFill>
              <a:latin typeface="+mn-lt"/>
            </a:endParaRPr>
          </a:p>
          <a:p>
            <a:pPr fontAlgn="base"/>
            <a:r>
              <a:rPr lang="ru-RU" sz="2400" dirty="0">
                <a:solidFill>
                  <a:srgbClr val="000000"/>
                </a:solidFill>
                <a:latin typeface="+mn-lt"/>
              </a:rPr>
              <a:t>4) Самостоятельно написанный </a:t>
            </a:r>
            <a:r>
              <a:rPr lang="ru-RU" sz="2400" dirty="0" err="1">
                <a:solidFill>
                  <a:srgbClr val="000000"/>
                </a:solidFill>
                <a:latin typeface="+mn-lt"/>
              </a:rPr>
              <a:t>бекенд</a:t>
            </a:r>
            <a:r>
              <a:rPr lang="ru-RU" sz="2400" dirty="0">
                <a:solidFill>
                  <a:srgbClr val="000000"/>
                </a:solidFill>
                <a:latin typeface="+mn-lt"/>
              </a:rPr>
              <a:t> (не рекомендуем, т.к. все преодоленные проблемы и сложности не дадут вам плюсик в карму, ровно как и баллов)</a:t>
            </a:r>
          </a:p>
          <a:p>
            <a:pPr fontAlgn="base"/>
            <a:r>
              <a:rPr lang="ru-RU" sz="2400" dirty="0">
                <a:solidFill>
                  <a:srgbClr val="000000"/>
                </a:solidFill>
                <a:latin typeface="+mn-lt"/>
              </a:rPr>
              <a:t>5) Управление расходов (</a:t>
            </a:r>
            <a:r>
              <a:rPr lang="ru-RU" sz="2400" dirty="0" err="1">
                <a:solidFill>
                  <a:srgbClr val="000000"/>
                </a:solidFill>
                <a:latin typeface="+mn-lt"/>
              </a:rPr>
              <a:t>шаринг</a:t>
            </a:r>
            <a:r>
              <a:rPr lang="ru-RU" sz="2400" dirty="0">
                <a:solidFill>
                  <a:srgbClr val="000000"/>
                </a:solidFill>
                <a:latin typeface="+mn-lt"/>
              </a:rPr>
              <a:t> расходов между пользователями)</a:t>
            </a:r>
          </a:p>
          <a:p>
            <a:pPr fontAlgn="base"/>
            <a:r>
              <a:rPr lang="ru-RU" sz="2400" dirty="0">
                <a:solidFill>
                  <a:srgbClr val="000000"/>
                </a:solidFill>
                <a:latin typeface="+mn-lt"/>
              </a:rPr>
              <a:t>6) Журнал преподавателя по курсу </a:t>
            </a:r>
            <a:r>
              <a:rPr lang="ru-RU" sz="2400" dirty="0" err="1">
                <a:solidFill>
                  <a:srgbClr val="000000"/>
                </a:solidFill>
                <a:latin typeface="+mn-lt"/>
              </a:rPr>
              <a:t>андроид</a:t>
            </a:r>
            <a:endParaRPr lang="ru-RU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809763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FB305B6-66D7-2442-AFA5-5A1557231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ТРИЗ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DFA1A4-B4CA-BE48-8860-A5038380B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31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94504-2200-504C-BBC2-091937C8590B}"/>
              </a:ext>
            </a:extLst>
          </p:cNvPr>
          <p:cNvSpPr txBox="1"/>
          <p:nvPr/>
        </p:nvSpPr>
        <p:spPr>
          <a:xfrm>
            <a:off x="982569" y="1650264"/>
            <a:ext cx="45102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Теория решения изобретательских задач</a:t>
            </a:r>
          </a:p>
        </p:txBody>
      </p:sp>
    </p:spTree>
    <p:extLst>
      <p:ext uri="{BB962C8B-B14F-4D97-AF65-F5344CB8AC3E}">
        <p14:creationId xmlns:p14="http://schemas.microsoft.com/office/powerpoint/2010/main" val="304001794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Ограничения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23785329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FB305B6-66D7-2442-AFA5-5A1557231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Польза ограничений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DFA1A4-B4CA-BE48-8860-A5038380B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33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4C1602-C5A6-3142-97C6-613FF968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69" y="1526992"/>
            <a:ext cx="9726296" cy="3764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164D4-DE25-AE4D-BB9B-FA1733CCCFB4}"/>
              </a:ext>
            </a:extLst>
          </p:cNvPr>
          <p:cNvSpPr txBox="1"/>
          <p:nvPr/>
        </p:nvSpPr>
        <p:spPr>
          <a:xfrm>
            <a:off x="8597900" y="6119104"/>
            <a:ext cx="27372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Ководство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Лебедева 175</a:t>
            </a:r>
          </a:p>
        </p:txBody>
      </p:sp>
    </p:spTree>
    <p:extLst>
      <p:ext uri="{BB962C8B-B14F-4D97-AF65-F5344CB8AC3E}">
        <p14:creationId xmlns:p14="http://schemas.microsoft.com/office/powerpoint/2010/main" val="199283881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DBD181-4DD7-7A45-B230-64006C63E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Ограничения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490EC-2F06-A140-B448-67FE7002E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B619F6-E3B9-D14F-BF11-4B5CEC8F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612532"/>
            <a:ext cx="9105900" cy="3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9729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Как разрабатывать проект</a:t>
            </a:r>
          </a:p>
        </p:txBody>
      </p:sp>
    </p:spTree>
    <p:extLst>
      <p:ext uri="{BB962C8B-B14F-4D97-AF65-F5344CB8AC3E}">
        <p14:creationId xmlns:p14="http://schemas.microsoft.com/office/powerpoint/2010/main" val="375565893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DBD181-4DD7-7A45-B230-64006C63E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MVP </a:t>
            </a:r>
            <a:r>
              <a:rPr lang="ru-RU" dirty="0"/>
              <a:t>или метод прогрессивного </a:t>
            </a:r>
            <a:r>
              <a:rPr lang="ru-RU" dirty="0" err="1"/>
              <a:t>джипега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490EC-2F06-A140-B448-67FE7002E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36</a:t>
            </a:fld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B1D7AA-930C-A947-8E6D-E0DFE6496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9"/>
          <a:stretch/>
        </p:blipFill>
        <p:spPr bwMode="auto">
          <a:xfrm>
            <a:off x="3495674" y="1429033"/>
            <a:ext cx="5757905" cy="464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4DC6047-E1B0-5C46-9FF5-C389962636A5}"/>
              </a:ext>
            </a:extLst>
          </p:cNvPr>
          <p:cNvSpPr/>
          <p:nvPr/>
        </p:nvSpPr>
        <p:spPr>
          <a:xfrm>
            <a:off x="9056849" y="6118135"/>
            <a:ext cx="219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Helvetica Neue" panose="02000503000000020004" pitchFamily="2" charset="0"/>
              </a:rPr>
              <a:t>h</a:t>
            </a:r>
            <a:r>
              <a:rPr lang="en" dirty="0" err="1">
                <a:solidFill>
                  <a:sysClr val="windowText" lastClr="000000"/>
                </a:solidFill>
                <a:latin typeface="Helvetica Neue" panose="02000503000000020004" pitchFamily="2" charset="0"/>
              </a:rPr>
              <a:t>ttps</a:t>
            </a:r>
            <a:r>
              <a:rPr lang="en" dirty="0">
                <a:solidFill>
                  <a:sysClr val="windowText" lastClr="000000"/>
                </a:solidFill>
                <a:latin typeface="Helvetica Neue" panose="02000503000000020004" pitchFamily="2" charset="0"/>
              </a:rPr>
              <a:t>://</a:t>
            </a:r>
            <a:r>
              <a:rPr lang="en" dirty="0" err="1">
                <a:solidFill>
                  <a:sysClr val="windowText" lastClr="000000"/>
                </a:solidFill>
                <a:latin typeface="Helvetica Neue" panose="02000503000000020004" pitchFamily="2" charset="0"/>
              </a:rPr>
              <a:t>bit.do</a:t>
            </a:r>
            <a:r>
              <a:rPr lang="en" dirty="0">
                <a:solidFill>
                  <a:sysClr val="windowText" lastClr="000000"/>
                </a:solidFill>
                <a:latin typeface="Helvetica Neue" panose="02000503000000020004" pitchFamily="2" charset="0"/>
              </a:rPr>
              <a:t>/</a:t>
            </a:r>
            <a:r>
              <a:rPr lang="en" dirty="0" err="1">
                <a:solidFill>
                  <a:sysClr val="windowText" lastClr="000000"/>
                </a:solidFill>
                <a:latin typeface="Helvetica Neue" panose="02000503000000020004" pitchFamily="2" charset="0"/>
              </a:rPr>
              <a:t>fJTRy</a:t>
            </a:r>
            <a:endParaRPr lang="en" dirty="0">
              <a:solidFill>
                <a:sysClr val="windowText" lastClr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85492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563CBE6-675F-0844-BB73-A27241412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Instagram </a:t>
            </a:r>
            <a:r>
              <a:rPr lang="ru-RU" dirty="0"/>
              <a:t>и </a:t>
            </a:r>
            <a:r>
              <a:rPr lang="en-US" dirty="0"/>
              <a:t>MVPv1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FA5CE2-9543-DF43-8175-116A43BE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37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01967-6C8D-0045-8C62-F010B748D0BA}"/>
              </a:ext>
            </a:extLst>
          </p:cNvPr>
          <p:cNvSpPr txBox="1"/>
          <p:nvPr/>
        </p:nvSpPr>
        <p:spPr>
          <a:xfrm>
            <a:off x="1096869" y="2210606"/>
            <a:ext cx="4397997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Истории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Посты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Комментарии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Сообщения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Лайки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Кнопка </a:t>
            </a:r>
            <a:r>
              <a:rPr lang="en-US" sz="3200" dirty="0"/>
              <a:t>”</a:t>
            </a:r>
            <a:r>
              <a:rPr lang="ru-RU" sz="3200" dirty="0"/>
              <a:t>Поделиться</a:t>
            </a:r>
            <a:r>
              <a:rPr lang="en-US" sz="3200" dirty="0"/>
              <a:t>”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9254158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563CBE6-675F-0844-BB73-A27241412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Instagram </a:t>
            </a:r>
            <a:r>
              <a:rPr lang="ru-RU" dirty="0"/>
              <a:t>и </a:t>
            </a:r>
            <a:r>
              <a:rPr lang="en-US" dirty="0"/>
              <a:t>MVPv1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FA5CE2-9543-DF43-8175-116A43BE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38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01967-6C8D-0045-8C62-F010B748D0BA}"/>
              </a:ext>
            </a:extLst>
          </p:cNvPr>
          <p:cNvSpPr txBox="1"/>
          <p:nvPr/>
        </p:nvSpPr>
        <p:spPr>
          <a:xfrm>
            <a:off x="1096869" y="2210606"/>
            <a:ext cx="4397997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strike="sngStrike" dirty="0"/>
              <a:t>Истории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Посты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strike="sngStrike" dirty="0"/>
              <a:t>Комментарии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strike="sngStrike" dirty="0"/>
              <a:t>Сообщения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Лайки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strike="sngStrike" dirty="0"/>
              <a:t>Кнопка </a:t>
            </a:r>
            <a:r>
              <a:rPr lang="en-US" sz="3200" strike="sngStrike" dirty="0"/>
              <a:t>”</a:t>
            </a:r>
            <a:r>
              <a:rPr lang="ru-RU" sz="3200" strike="sngStrike" dirty="0"/>
              <a:t>Поделиться</a:t>
            </a:r>
            <a:r>
              <a:rPr lang="en-US" sz="3200" strike="sngStrike" dirty="0"/>
              <a:t>”</a:t>
            </a:r>
            <a:endParaRPr lang="ru-RU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74778847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563CBE6-675F-0844-BB73-A27241412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VK </a:t>
            </a:r>
            <a:r>
              <a:rPr lang="ru-RU" dirty="0"/>
              <a:t>и </a:t>
            </a:r>
            <a:r>
              <a:rPr lang="en-US" dirty="0"/>
              <a:t>MVPv1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FA5CE2-9543-DF43-8175-116A43BE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01967-6C8D-0045-8C62-F010B748D0BA}"/>
              </a:ext>
            </a:extLst>
          </p:cNvPr>
          <p:cNvSpPr txBox="1"/>
          <p:nvPr/>
        </p:nvSpPr>
        <p:spPr>
          <a:xfrm>
            <a:off x="1096869" y="2210606"/>
            <a:ext cx="3969996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Страница профиля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Стена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Музыка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Сообщения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Видео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Истории</a:t>
            </a:r>
          </a:p>
        </p:txBody>
      </p:sp>
    </p:spTree>
    <p:extLst>
      <p:ext uri="{BB962C8B-B14F-4D97-AF65-F5344CB8AC3E}">
        <p14:creationId xmlns:p14="http://schemas.microsoft.com/office/powerpoint/2010/main" val="40182419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Как поднять руку?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9A5752-9975-44D6-B2DA-8603A535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b="2397"/>
          <a:stretch/>
        </p:blipFill>
        <p:spPr>
          <a:xfrm>
            <a:off x="601980" y="1479306"/>
            <a:ext cx="6033407" cy="34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5581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563CBE6-675F-0844-BB73-A27241412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VK </a:t>
            </a:r>
            <a:r>
              <a:rPr lang="ru-RU" dirty="0"/>
              <a:t>и </a:t>
            </a:r>
            <a:r>
              <a:rPr lang="en-US" dirty="0"/>
              <a:t>MVPv1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FA5CE2-9543-DF43-8175-116A43BE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01967-6C8D-0045-8C62-F010B748D0BA}"/>
              </a:ext>
            </a:extLst>
          </p:cNvPr>
          <p:cNvSpPr txBox="1"/>
          <p:nvPr/>
        </p:nvSpPr>
        <p:spPr>
          <a:xfrm>
            <a:off x="1096869" y="2210606"/>
            <a:ext cx="3969996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Страница профиля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strike="sngStrike" dirty="0"/>
              <a:t>Стена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strike="sngStrike" dirty="0"/>
              <a:t>Музыка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strike="sngStrike" dirty="0"/>
              <a:t>Сообщения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strike="sngStrike" dirty="0"/>
              <a:t>Видео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strike="sngStrike" dirty="0"/>
              <a:t>Истории</a:t>
            </a:r>
          </a:p>
        </p:txBody>
      </p:sp>
    </p:spTree>
    <p:extLst>
      <p:ext uri="{BB962C8B-B14F-4D97-AF65-F5344CB8AC3E}">
        <p14:creationId xmlns:p14="http://schemas.microsoft.com/office/powerpoint/2010/main" val="121710306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563CBE6-675F-0844-BB73-A27241412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Планирование - Ожидание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FA5CE2-9543-DF43-8175-116A43BE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41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BAA5C-BE45-0A48-94BE-0886234B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040758"/>
            <a:ext cx="10871200" cy="206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6289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FAAB8A0-2E9F-F844-896A-12BB86829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Планирование - Реальность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4296477-3823-554A-B8A6-A2CCB7C1C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42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7C4600-623A-384D-AF39-FB49470C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502510"/>
            <a:ext cx="11023600" cy="13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9892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344351C-5376-8041-993B-D875C861D6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Итерации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A499D9E-EEB3-0E42-BCDB-66AA12738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30DC30-A1B6-AA4F-8778-4CC074D9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47729"/>
            <a:ext cx="11036300" cy="15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4308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9995F83-F5FA-AE4D-819C-805F9CA0F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Trello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BB47298-A3D1-3B41-82A7-3ED88BA25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02699C-F1DE-2145-9173-C531C464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871"/>
            <a:ext cx="12192000" cy="54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009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6A151A0-5181-654A-8F93-864A8BCA8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Закрепление ролей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814D53-861F-8F4D-B8F3-FB20EEBA9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45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BB5F9-2F28-F142-A615-6006BC3616A7}"/>
              </a:ext>
            </a:extLst>
          </p:cNvPr>
          <p:cNvSpPr txBox="1"/>
          <p:nvPr/>
        </p:nvSpPr>
        <p:spPr>
          <a:xfrm>
            <a:off x="1104900" y="1917700"/>
            <a:ext cx="7315199" cy="206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Закрепление ответственности и полномочий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3200" dirty="0"/>
              <a:t>Выяснение свободного времени каждого члена команды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8181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1DD6985-10B5-E140-AA23-D9385FC0E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Еще ресурсы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438A5B-88BE-8048-A87B-915106DA7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46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FEEB4-AB80-C049-AD89-B3644540AB37}"/>
              </a:ext>
            </a:extLst>
          </p:cNvPr>
          <p:cNvSpPr txBox="1"/>
          <p:nvPr/>
        </p:nvSpPr>
        <p:spPr>
          <a:xfrm>
            <a:off x="982569" y="1854200"/>
            <a:ext cx="5803831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 err="1"/>
              <a:t>Мокапы</a:t>
            </a:r>
            <a:r>
              <a:rPr lang="en-US" sz="3600" dirty="0"/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3600" dirty="0">
                <a:hlinkClick r:id="rId2"/>
              </a:rPr>
              <a:t>https://excalidraw.com/</a:t>
            </a:r>
            <a:endParaRPr lang="en-US" sz="36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/>
              </a:rPr>
              <a:t>http://ninjamock.com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3600" dirty="0">
                <a:hlinkClick r:id="rId4"/>
              </a:rPr>
              <a:t>https://draw.io</a:t>
            </a:r>
            <a:endParaRPr lang="en-US" sz="36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3600" dirty="0" err="1"/>
              <a:t>Моки</a:t>
            </a:r>
            <a:r>
              <a:rPr lang="en-US" sz="3600" dirty="0"/>
              <a:t>: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sz="36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https://designer.mocky.io/</a:t>
            </a:r>
            <a:endParaRPr lang="en-US" sz="36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3600" dirty="0"/>
              <a:t>Запланировать митинг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sz="3600" dirty="0"/>
              <a:t>- </a:t>
            </a:r>
            <a:r>
              <a:rPr lang="en-US" sz="3600" dirty="0">
                <a:hlinkClick r:id="rId6"/>
              </a:rPr>
              <a:t>https://xoyondo.com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559636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4BDAD4F-F996-496D-B27A-EEE96F7CC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История </a:t>
            </a:r>
            <a:r>
              <a:rPr lang="en-US" dirty="0"/>
              <a:t>Android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518287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25BF625-12A5-EF46-9EAF-274097F449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Andy Rubin, 2003 </a:t>
            </a:r>
            <a:r>
              <a:rPr lang="ru-RU" dirty="0"/>
              <a:t>год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81D62D0-EC04-064A-9166-CB5A8A011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48</a:t>
            </a:fld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E63A0C-3773-B64A-9E71-2F429464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92300"/>
            <a:ext cx="6477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CCC875-2AAB-E441-BA1C-CEF7521C23AE}"/>
              </a:ext>
            </a:extLst>
          </p:cNvPr>
          <p:cNvSpPr txBox="1"/>
          <p:nvPr/>
        </p:nvSpPr>
        <p:spPr>
          <a:xfrm>
            <a:off x="723900" y="1892300"/>
            <a:ext cx="362855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Основание </a:t>
            </a:r>
            <a:r>
              <a:rPr kumimoji="0" lang="ru-RU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стартапа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2003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год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dirty="0"/>
              <a:t>Покупка </a:t>
            </a:r>
            <a:r>
              <a:rPr lang="en-US" dirty="0"/>
              <a:t>Google: 2005 </a:t>
            </a:r>
            <a:r>
              <a:rPr lang="en-US" dirty="0" err="1"/>
              <a:t>г</a:t>
            </a:r>
            <a:r>
              <a:rPr lang="ru-RU" dirty="0"/>
              <a:t>од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Android 1.0: 2008 </a:t>
            </a:r>
            <a:r>
              <a:rPr lang="en-US" dirty="0" err="1"/>
              <a:t>г</a:t>
            </a:r>
            <a:r>
              <a:rPr lang="ru-RU" dirty="0"/>
              <a:t>од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73344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63EBAA6-2C58-2348-9E9B-0BEF9852B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Android Google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AFADAC-00B3-F24C-BA14-305DE1737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49</a:t>
            </a:fld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4914190-78F7-A54E-8F49-D42FAC9B8A93}"/>
              </a:ext>
            </a:extLst>
          </p:cNvPr>
          <p:cNvGraphicFramePr>
            <a:graphicFrameLocks noGrp="1"/>
          </p:cNvGraphicFramePr>
          <p:nvPr/>
        </p:nvGraphicFramePr>
        <p:xfrm>
          <a:off x="3400425" y="2046764"/>
          <a:ext cx="5391150" cy="3909060"/>
        </p:xfrm>
        <a:graphic>
          <a:graphicData uri="http://schemas.openxmlformats.org/drawingml/2006/table">
            <a:tbl>
              <a:tblPr/>
              <a:tblGrid>
                <a:gridCol w="1743075">
                  <a:extLst>
                    <a:ext uri="{9D8B030D-6E8A-4147-A177-3AD203B41FA5}">
                      <a16:colId xmlns:a16="http://schemas.microsoft.com/office/drawing/2014/main" val="220045339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22023345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78017828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61093223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1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1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Version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1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1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API level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4715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Alpha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Sep, 2008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6112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Beta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Feb, 2009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38311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Cupcake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Apr, 2009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4478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Donut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Sep, 2009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0880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Eclair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2.0 – 2.1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Oct, 2009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5 – 7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6327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Froyo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2.2 – 2.2.3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May, 2010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191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Gingerbread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2.3 – 2.3.7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Dec, 2010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9 – 10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8052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Honeycomb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3.0 – 3.2.6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Feb, 2011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11 – 13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7632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Ice Cream Sandwich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4.0 – 4.0.4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Oct, 2011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14 – 15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8605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Jelly Bean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4.1 – 4.3.1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Jul, 2012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16 – 18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541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KitKat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4.4 – 4.4.4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Oct, 2013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19 – 20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728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Lollipop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5.0 – 5.1.1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Nov, 2014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21 – 22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5837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Marshmallow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6.0 – 6.0.1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Oct, 2015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287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Nougat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7.0 – 7.1.2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Aug, 2016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24 – 25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4514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Oreo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8.0 – 8.1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Aug, 2017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26 – 27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030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Pie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Aug, 2018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6795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Android 10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Sep, 2019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7596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0B0080"/>
                          </a:solidFill>
                          <a:effectLst/>
                          <a:latin typeface="Arial" panose="020B0604020202020204" pitchFamily="34" charset="0"/>
                        </a:rPr>
                        <a:t>Android 11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i="0" u="none" strike="noStrike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Sep, 2020</a:t>
                      </a:r>
                      <a:endParaRPr lang="en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0" i="0" u="none" strike="noStrike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519668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46D8D979-512D-1D46-9B29-361028511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425" y="2046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087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C8AFF57-8A62-7744-9CC5-3CF856B51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Куликов Никита</a:t>
            </a:r>
          </a:p>
          <a:p>
            <a:r>
              <a:rPr lang="ru-RU" dirty="0" err="1"/>
              <a:t>Клещин</a:t>
            </a:r>
            <a:r>
              <a:rPr lang="ru-RU" dirty="0"/>
              <a:t> Никита</a:t>
            </a:r>
            <a:endParaRPr lang="en-US" dirty="0"/>
          </a:p>
          <a:p>
            <a:r>
              <a:rPr lang="ru-RU" dirty="0"/>
              <a:t>Юрий Дорофеев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89000-B85B-6646-B7EC-2131DE935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  <a:p>
            <a:r>
              <a:rPr lang="ru-RU" dirty="0"/>
              <a:t>Разработка</a:t>
            </a:r>
          </a:p>
        </p:txBody>
      </p:sp>
    </p:spTree>
    <p:extLst>
      <p:ext uri="{BB962C8B-B14F-4D97-AF65-F5344CB8AC3E}">
        <p14:creationId xmlns:p14="http://schemas.microsoft.com/office/powerpoint/2010/main" val="379530302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98494D4-B25E-8A40-A494-1A91FB7C5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Плюсы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775C52-0C17-7140-8AA4-7A69C369F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50</a:t>
            </a:fld>
            <a:endParaRPr lang="ru-RU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C0FC5C8-B560-3446-A867-65C78E737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42" y="2129754"/>
            <a:ext cx="7116557" cy="37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888159-3D5F-8449-B136-CA9BA29BECE8}"/>
              </a:ext>
            </a:extLst>
          </p:cNvPr>
          <p:cNvSpPr txBox="1"/>
          <p:nvPr/>
        </p:nvSpPr>
        <p:spPr>
          <a:xfrm>
            <a:off x="406401" y="2019300"/>
            <a:ext cx="4305300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/>
            <a:r>
              <a:rPr lang="en-US" sz="2400" dirty="0"/>
              <a:t>- </a:t>
            </a:r>
            <a:r>
              <a:rPr lang="ru-RU" sz="2400" dirty="0"/>
              <a:t>Свободная платформа и открытый код</a:t>
            </a:r>
          </a:p>
          <a:p>
            <a:pPr fontAlgn="base"/>
            <a:r>
              <a:rPr lang="en-US" sz="2400" dirty="0"/>
              <a:t>- </a:t>
            </a:r>
            <a:r>
              <a:rPr lang="ru-RU" sz="2400" dirty="0"/>
              <a:t>Множество производителей</a:t>
            </a:r>
          </a:p>
          <a:p>
            <a:pPr fontAlgn="base"/>
            <a:r>
              <a:rPr lang="en-US" sz="2400" dirty="0"/>
              <a:t>- </a:t>
            </a:r>
            <a:r>
              <a:rPr lang="ru-RU" sz="2400" dirty="0"/>
              <a:t>Множество дизайнов</a:t>
            </a:r>
          </a:p>
          <a:p>
            <a:pPr fontAlgn="base"/>
            <a:r>
              <a:rPr lang="en-US" sz="2400" dirty="0"/>
              <a:t>- </a:t>
            </a:r>
            <a:r>
              <a:rPr lang="ru-RU" sz="2400" dirty="0"/>
              <a:t>Разный ценовой сегмент</a:t>
            </a:r>
          </a:p>
          <a:p>
            <a:pPr fontAlgn="base"/>
            <a:r>
              <a:rPr lang="en-US" sz="2400" dirty="0"/>
              <a:t>- </a:t>
            </a:r>
            <a:r>
              <a:rPr lang="ru-RU" sz="2400" dirty="0"/>
              <a:t>Поддержка от </a:t>
            </a:r>
            <a:r>
              <a:rPr lang="en" sz="2400" dirty="0"/>
              <a:t>Google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50197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98494D4-B25E-8A40-A494-1A91FB7C58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Минусы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775C52-0C17-7140-8AA4-7A69C369F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51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88159-3D5F-8449-B136-CA9BA29BECE8}"/>
              </a:ext>
            </a:extLst>
          </p:cNvPr>
          <p:cNvSpPr txBox="1"/>
          <p:nvPr/>
        </p:nvSpPr>
        <p:spPr>
          <a:xfrm>
            <a:off x="406401" y="2019300"/>
            <a:ext cx="4305300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base"/>
            <a:r>
              <a:rPr lang="en-US" sz="2400" dirty="0"/>
              <a:t>- </a:t>
            </a:r>
            <a:r>
              <a:rPr lang="ru-RU" sz="2400" dirty="0"/>
              <a:t>Свободная платформа и открытый код</a:t>
            </a:r>
          </a:p>
          <a:p>
            <a:pPr fontAlgn="base"/>
            <a:r>
              <a:rPr lang="en-US" sz="2400" dirty="0"/>
              <a:t>- </a:t>
            </a:r>
            <a:r>
              <a:rPr lang="ru-RU" sz="2400" dirty="0"/>
              <a:t>Множество производителей</a:t>
            </a:r>
          </a:p>
          <a:p>
            <a:pPr fontAlgn="base"/>
            <a:r>
              <a:rPr lang="en-US" sz="2400" dirty="0"/>
              <a:t>- </a:t>
            </a:r>
            <a:r>
              <a:rPr lang="ru-RU" sz="2400" dirty="0"/>
              <a:t>Множество дизайнов</a:t>
            </a:r>
          </a:p>
          <a:p>
            <a:pPr fontAlgn="base"/>
            <a:r>
              <a:rPr lang="en-US" sz="2400" dirty="0"/>
              <a:t>- </a:t>
            </a:r>
            <a:r>
              <a:rPr lang="ru-RU" sz="2400" dirty="0"/>
              <a:t>Разный ценовой сегмент</a:t>
            </a:r>
          </a:p>
          <a:p>
            <a:pPr fontAlgn="base"/>
            <a:r>
              <a:rPr lang="en-US" sz="2400" dirty="0"/>
              <a:t>- </a:t>
            </a:r>
            <a:r>
              <a:rPr lang="ru-RU" sz="2400" dirty="0"/>
              <a:t>Поддержка от </a:t>
            </a:r>
            <a:r>
              <a:rPr lang="en" sz="2400" dirty="0"/>
              <a:t>Google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219DCDC-7B6E-3845-B5A4-66DF273F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86" y="3358127"/>
            <a:ext cx="6651413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26693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>
            <a:spLocks noGrp="1"/>
          </p:cNvSpPr>
          <p:nvPr>
            <p:ph type="body" idx="1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Фрагментация предусмотрена на раннем этапе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Команда разработчиков занимается обратной совместимостью</a:t>
            </a:r>
            <a:endParaRPr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Команда разработчиков дает советы</a:t>
            </a:r>
            <a:endParaRPr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Поддержка Android экспертов</a:t>
            </a:r>
            <a:endParaRPr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Большое сообщество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Много примеров</a:t>
            </a:r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Но это предусмотрели</a:t>
            </a:r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52</a:t>
            </a:fld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176" y="3121875"/>
            <a:ext cx="5365601" cy="3266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710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>
            <a:spLocks noGrp="1"/>
          </p:cNvSpPr>
          <p:nvPr>
            <p:ph type="body" idx="1"/>
          </p:nvPr>
        </p:nvSpPr>
        <p:spPr>
          <a:xfrm>
            <a:off x="982570" y="1978550"/>
            <a:ext cx="32091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Android уже не новичок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Для Google это один из фокусов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Востребованность разработчиков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Легкий вход в разработку и Codelabs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А что сейчас?</a:t>
            </a:r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53</a:t>
            </a:fld>
            <a:endParaRPr/>
          </a:p>
        </p:txBody>
      </p:sp>
      <p:pic>
        <p:nvPicPr>
          <p:cNvPr id="309" name="Google Shape;309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675" y="1612425"/>
            <a:ext cx="7543590" cy="4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8875" y="5369700"/>
            <a:ext cx="1144024" cy="1144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577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>
            <a:spLocks noGrp="1"/>
          </p:cNvSpPr>
          <p:nvPr>
            <p:ph type="body" idx="1"/>
          </p:nvPr>
        </p:nvSpPr>
        <p:spPr>
          <a:xfrm>
            <a:off x="982576" y="1978550"/>
            <a:ext cx="31755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Доход</a:t>
            </a:r>
            <a:endParaRPr/>
          </a:p>
        </p:txBody>
      </p:sp>
      <p:sp>
        <p:nvSpPr>
          <p:cNvPr id="317" name="Google Shape;317;p27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54</a:t>
            </a:fld>
            <a:endParaRPr/>
          </a:p>
        </p:txBody>
      </p:sp>
      <p:pic>
        <p:nvPicPr>
          <p:cNvPr id="318" name="Google Shape;3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776" y="788625"/>
            <a:ext cx="7428851" cy="538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588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body" idx="2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 sz="4400"/>
              <a:t>Как это работает?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9659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>
            <a:spLocks noGrp="1"/>
          </p:cNvSpPr>
          <p:nvPr>
            <p:ph type="body" idx="1"/>
          </p:nvPr>
        </p:nvSpPr>
        <p:spPr>
          <a:xfrm>
            <a:off x="982574" y="1978550"/>
            <a:ext cx="54981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linux based - удобно для производителя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HAL - для удобства портируемости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Нативный библиотеки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Собственная среда выполнения - ART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Android API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Приложения</a:t>
            </a:r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Архитектура Android</a:t>
            </a:r>
            <a:endParaRPr/>
          </a:p>
        </p:txBody>
      </p:sp>
      <p:sp>
        <p:nvSpPr>
          <p:cNvPr id="331" name="Google Shape;331;p29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56</a:t>
            </a:fld>
            <a:endParaRPr/>
          </a:p>
        </p:txBody>
      </p:sp>
      <p:pic>
        <p:nvPicPr>
          <p:cNvPr id="332" name="Google Shape;3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900" y="1210950"/>
            <a:ext cx="4527974" cy="5280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80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body" idx="1"/>
          </p:nvPr>
        </p:nvSpPr>
        <p:spPr>
          <a:xfrm>
            <a:off x="982576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ART vs Dalvik</a:t>
            </a:r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57</a:t>
            </a:fld>
            <a:endParaRPr/>
          </a:p>
        </p:txBody>
      </p:sp>
      <p:pic>
        <p:nvPicPr>
          <p:cNvPr id="340" name="Google Shape;3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834" y="1362275"/>
            <a:ext cx="5067191" cy="25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375" y="1362275"/>
            <a:ext cx="4393825" cy="23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875" y="3917575"/>
            <a:ext cx="5270068" cy="261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292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Старт системы</a:t>
            </a:r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58</a:t>
            </a:fld>
            <a:endParaRPr/>
          </a:p>
        </p:txBody>
      </p:sp>
      <p:pic>
        <p:nvPicPr>
          <p:cNvPr id="1026" name="Picture 2" descr="Ужасные мемы on Twitter: &quot;… &quot;">
            <a:extLst>
              <a:ext uri="{FF2B5EF4-FFF2-40B4-BE49-F238E27FC236}">
                <a16:creationId xmlns:a16="http://schemas.microsoft.com/office/drawing/2014/main" id="{A465834D-8FB7-C94B-AEC8-61A609A7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2"/>
          <a:stretch/>
        </p:blipFill>
        <p:spPr bwMode="auto">
          <a:xfrm>
            <a:off x="3371850" y="1612419"/>
            <a:ext cx="5448300" cy="40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061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Start Application Process</a:t>
            </a:r>
            <a:endParaRPr/>
          </a:p>
        </p:txBody>
      </p:sp>
      <p:sp>
        <p:nvSpPr>
          <p:cNvPr id="356" name="Google Shape;356;p32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59</a:t>
            </a:fld>
            <a:endParaRPr/>
          </a:p>
        </p:txBody>
      </p:sp>
      <p:pic>
        <p:nvPicPr>
          <p:cNvPr id="357" name="Google Shape;3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81" y="1495700"/>
            <a:ext cx="9362520" cy="4594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89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body" idx="1"/>
          </p:nvPr>
        </p:nvSpPr>
        <p:spPr>
          <a:xfrm>
            <a:off x="982573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Основные компоненты системы</a:t>
            </a:r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60</a:t>
            </a:fld>
            <a:endParaRPr/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675" y="1602586"/>
            <a:ext cx="5122100" cy="449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700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>
            <a:spLocks noGrp="1"/>
          </p:cNvSpPr>
          <p:nvPr>
            <p:ph type="body" idx="1"/>
          </p:nvPr>
        </p:nvSpPr>
        <p:spPr>
          <a:xfrm>
            <a:off x="982576" y="1978550"/>
            <a:ext cx="56967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Гибкая система сборки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Конфигурируется скриптами и плагинами</a:t>
            </a:r>
            <a:endParaRPr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К сожалению, на Groove…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ru-RU">
                <a:solidFill>
                  <a:schemeClr val="dk1"/>
                </a:solidFill>
              </a:rPr>
              <a:t>Но есть kotlin dsl</a:t>
            </a:r>
            <a:endParaRPr/>
          </a:p>
        </p:txBody>
      </p:sp>
      <p:sp>
        <p:nvSpPr>
          <p:cNvPr id="378" name="Google Shape;378;p35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Gradle</a:t>
            </a:r>
            <a:endParaRPr/>
          </a:p>
        </p:txBody>
      </p:sp>
      <p:sp>
        <p:nvSpPr>
          <p:cNvPr id="379" name="Google Shape;379;p35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61</a:t>
            </a:fld>
            <a:endParaRPr/>
          </a:p>
        </p:txBody>
      </p:sp>
      <p:pic>
        <p:nvPicPr>
          <p:cNvPr id="380" name="Google Shape;3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475" y="322677"/>
            <a:ext cx="4007700" cy="6212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617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>
            <a:spLocks noGrp="1"/>
          </p:cNvSpPr>
          <p:nvPr>
            <p:ph type="body" idx="1"/>
          </p:nvPr>
        </p:nvSpPr>
        <p:spPr>
          <a:xfrm>
            <a:off x="982574" y="1978550"/>
            <a:ext cx="42018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Proguard... D8... R8...</a:t>
            </a:r>
            <a:endParaRPr/>
          </a:p>
        </p:txBody>
      </p:sp>
      <p:sp>
        <p:nvSpPr>
          <p:cNvPr id="387" name="Google Shape;387;p36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62</a:t>
            </a:fld>
            <a:endParaRPr/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0" y="1440975"/>
            <a:ext cx="6667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499" y="3010713"/>
            <a:ext cx="6667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4499" y="4580450"/>
            <a:ext cx="6667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750" y="2393987"/>
            <a:ext cx="4557701" cy="237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069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xfrm>
            <a:off x="982573" y="1978550"/>
            <a:ext cx="31380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APK vs AAB</a:t>
            </a:r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63</a:t>
            </a:fld>
            <a:endParaRPr/>
          </a:p>
        </p:txBody>
      </p:sp>
      <p:pic>
        <p:nvPicPr>
          <p:cNvPr id="399" name="Google Shape;3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123" y="1228212"/>
            <a:ext cx="7298181" cy="5245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295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>
            <a:spLocks noGrp="1"/>
          </p:cNvSpPr>
          <p:nvPr>
            <p:ph type="body" idx="1"/>
          </p:nvPr>
        </p:nvSpPr>
        <p:spPr>
          <a:xfrm>
            <a:off x="982573" y="1978550"/>
            <a:ext cx="32130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body" idx="2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Эмуляторы, устройства, фермы</a:t>
            </a:r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64</a:t>
            </a:fld>
            <a:endParaRPr/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200" y="1491450"/>
            <a:ext cx="7293174" cy="471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819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44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Знакомство</a:t>
            </a:r>
          </a:p>
          <a:p>
            <a:pPr marL="228600" lvl="0" indent="-228600" eaLnBrk="1" fontAlgn="auto" hangingPunct="1"/>
            <a:r>
              <a:rPr lang="ru-RU" dirty="0"/>
              <a:t>Правила игры</a:t>
            </a:r>
          </a:p>
          <a:p>
            <a:pPr marL="228600" lvl="0" indent="-228600" eaLnBrk="1" fontAlgn="auto" hangingPunct="1"/>
            <a:r>
              <a:rPr lang="ru-RU" dirty="0"/>
              <a:t>Ведение проекта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2938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dirty="0"/>
              <a:t>История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Содержание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5185467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ED2E3A6-3C37-48A8-9965-CC651BDB2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Куликов Никита (</a:t>
            </a:r>
            <a:r>
              <a:rPr lang="ru-RU" dirty="0" err="1"/>
              <a:t>ето</a:t>
            </a:r>
            <a:r>
              <a:rPr lang="ru-RU" dirty="0"/>
              <a:t> </a:t>
            </a:r>
            <a:r>
              <a:rPr lang="ru-RU" dirty="0" err="1"/>
              <a:t>йа</a:t>
            </a:r>
            <a:r>
              <a:rPr lang="ru-RU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367E64-7323-486E-80EA-AE7E0AB11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C738FD-1968-4659-89CF-77A61648B4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2076427"/>
            <a:ext cx="5669280" cy="3779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10AA2-3FC2-45A2-BB4C-CDA48D163EE4}"/>
              </a:ext>
            </a:extLst>
          </p:cNvPr>
          <p:cNvSpPr txBox="1"/>
          <p:nvPr/>
        </p:nvSpPr>
        <p:spPr>
          <a:xfrm>
            <a:off x="990600" y="2367172"/>
            <a:ext cx="5105400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200" dirty="0"/>
              <a:t>Senior Software Engineer </a:t>
            </a:r>
            <a:r>
              <a:rPr lang="ru-RU" sz="2200" dirty="0"/>
              <a:t>в </a:t>
            </a:r>
            <a:r>
              <a:rPr lang="en-US" sz="2200" dirty="0"/>
              <a:t>Snapchat </a:t>
            </a:r>
            <a:endParaRPr lang="ru-RU" sz="2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200" dirty="0"/>
              <a:t>Делал </a:t>
            </a:r>
            <a:r>
              <a:rPr lang="en-US" sz="2200" dirty="0"/>
              <a:t>Chromium</a:t>
            </a:r>
            <a:endParaRPr lang="ru-RU" sz="2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200" dirty="0"/>
              <a:t>Работал в Яндекс</a:t>
            </a:r>
            <a:r>
              <a:rPr lang="en-US" sz="2200" dirty="0"/>
              <a:t>, Mail.ru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200" dirty="0"/>
              <a:t>Maintainer Flipper Android App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200" dirty="0"/>
              <a:t>Преподавал в </a:t>
            </a:r>
            <a:r>
              <a:rPr lang="en-US" sz="2200" dirty="0"/>
              <a:t>Android Academy </a:t>
            </a:r>
            <a:r>
              <a:rPr lang="ru-RU" sz="2200" dirty="0"/>
              <a:t>от </a:t>
            </a:r>
            <a:r>
              <a:rPr lang="en-US" sz="2200" dirty="0"/>
              <a:t>Google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1776850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C95C857-9885-4B08-80DC-B9AFBE823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Snapchat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4D0CB4-024B-514B-901A-2EEC0D03B2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540" y="154745"/>
            <a:ext cx="2978803" cy="62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602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ilStone-template" id="{CDA7B6DE-603D-984D-A541-9EA5B07479E4}" vid="{00D51195-0BFD-4F44-ABA0-A8BF00616287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2293</TotalTime>
  <Words>3079</Words>
  <Application>Microsoft Office PowerPoint</Application>
  <PresentationFormat>Широкоэкранный</PresentationFormat>
  <Paragraphs>430</Paragraphs>
  <Slides>65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5" baseType="lpstr">
      <vt:lpstr>Arial</vt:lpstr>
      <vt:lpstr>Calibri</vt:lpstr>
      <vt:lpstr>Calibri Light</vt:lpstr>
      <vt:lpstr>Helvetica Neue</vt:lpstr>
      <vt:lpstr>Proxima Nova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Никита Куликов</cp:lastModifiedBy>
  <cp:revision>34</cp:revision>
  <cp:lastPrinted>2019-07-04T18:32:01Z</cp:lastPrinted>
  <dcterms:created xsi:type="dcterms:W3CDTF">2020-08-31T13:02:22Z</dcterms:created>
  <dcterms:modified xsi:type="dcterms:W3CDTF">2021-03-10T17:55:33Z</dcterms:modified>
</cp:coreProperties>
</file>